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Lexend SemiBold"/>
      <p:regular r:id="rId25"/>
      <p:bold r:id="rId26"/>
    </p:embeddedFont>
    <p:embeddedFont>
      <p:font typeface="Lexend ExtraBold"/>
      <p:bold r:id="rId27"/>
    </p:embeddedFont>
    <p:embeddedFont>
      <p:font typeface="Roboto"/>
      <p:regular r:id="rId28"/>
      <p:bold r:id="rId29"/>
      <p:italic r:id="rId30"/>
      <p:boldItalic r:id="rId31"/>
    </p:embeddedFont>
    <p:embeddedFont>
      <p:font typeface="Fira Sans Extra Condensed Medium"/>
      <p:regular r:id="rId32"/>
      <p:bold r:id="rId33"/>
      <p:italic r:id="rId34"/>
      <p:boldItalic r:id="rId35"/>
    </p:embeddedFont>
    <p:embeddedFont>
      <p:font typeface="Lexend Medium"/>
      <p:regular r:id="rId36"/>
      <p:bold r:id="rId37"/>
    </p:embeddedFont>
    <p:embeddedFont>
      <p:font typeface="Lexend ExtraLight"/>
      <p:regular r:id="rId38"/>
      <p:bold r:id="rId39"/>
    </p:embeddedFont>
    <p:embeddedFont>
      <p:font typeface="Lexend Thin"/>
      <p:regular r:id="rId40"/>
      <p:bold r:id="rId41"/>
    </p:embeddedFont>
    <p:embeddedFont>
      <p:font typeface="Lexend"/>
      <p:regular r:id="rId42"/>
      <p:bold r:id="rId43"/>
    </p:embeddedFont>
    <p:embeddedFont>
      <p:font typeface="Fira Sans Extra Condensed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exendThin-regular.fntdata"/><Relationship Id="rId20" Type="http://schemas.openxmlformats.org/officeDocument/2006/relationships/slide" Target="slides/slide15.xml"/><Relationship Id="rId42" Type="http://schemas.openxmlformats.org/officeDocument/2006/relationships/font" Target="fonts/Lexend-regular.fntdata"/><Relationship Id="rId41" Type="http://schemas.openxmlformats.org/officeDocument/2006/relationships/font" Target="fonts/LexendThin-bold.fntdata"/><Relationship Id="rId22" Type="http://schemas.openxmlformats.org/officeDocument/2006/relationships/slide" Target="slides/slide17.xml"/><Relationship Id="rId44" Type="http://schemas.openxmlformats.org/officeDocument/2006/relationships/font" Target="fonts/FiraSansExtraCondensed-regular.fntdata"/><Relationship Id="rId21" Type="http://schemas.openxmlformats.org/officeDocument/2006/relationships/slide" Target="slides/slide16.xml"/><Relationship Id="rId43" Type="http://schemas.openxmlformats.org/officeDocument/2006/relationships/font" Target="fonts/Lexend-bold.fntdata"/><Relationship Id="rId24" Type="http://schemas.openxmlformats.org/officeDocument/2006/relationships/slide" Target="slides/slide19.xml"/><Relationship Id="rId46" Type="http://schemas.openxmlformats.org/officeDocument/2006/relationships/font" Target="fonts/FiraSansExtraCondensed-italic.fntdata"/><Relationship Id="rId23" Type="http://schemas.openxmlformats.org/officeDocument/2006/relationships/slide" Target="slides/slide18.xml"/><Relationship Id="rId45" Type="http://schemas.openxmlformats.org/officeDocument/2006/relationships/font" Target="fonts/FiraSansExtraCondensed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exendSemiBold-bold.fntdata"/><Relationship Id="rId25" Type="http://schemas.openxmlformats.org/officeDocument/2006/relationships/font" Target="fonts/LexendSemiBold-regular.fntdata"/><Relationship Id="rId47" Type="http://schemas.openxmlformats.org/officeDocument/2006/relationships/font" Target="fonts/FiraSansExtraCondensed-boldItalic.fntdata"/><Relationship Id="rId28" Type="http://schemas.openxmlformats.org/officeDocument/2006/relationships/font" Target="fonts/Roboto-regular.fntdata"/><Relationship Id="rId27" Type="http://schemas.openxmlformats.org/officeDocument/2006/relationships/font" Target="fonts/LexendExtraBo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11" Type="http://schemas.openxmlformats.org/officeDocument/2006/relationships/slide" Target="slides/slide6.xml"/><Relationship Id="rId33" Type="http://schemas.openxmlformats.org/officeDocument/2006/relationships/font" Target="fonts/FiraSansExtraCondensedMedium-bold.fntdata"/><Relationship Id="rId10" Type="http://schemas.openxmlformats.org/officeDocument/2006/relationships/slide" Target="slides/slide5.xml"/><Relationship Id="rId32" Type="http://schemas.openxmlformats.org/officeDocument/2006/relationships/font" Target="fonts/FiraSansExtraCondensedMedium-regular.fntdata"/><Relationship Id="rId13" Type="http://schemas.openxmlformats.org/officeDocument/2006/relationships/slide" Target="slides/slide8.xml"/><Relationship Id="rId35" Type="http://schemas.openxmlformats.org/officeDocument/2006/relationships/font" Target="fonts/FiraSansExtraCondensedMedium-boldItalic.fntdata"/><Relationship Id="rId12" Type="http://schemas.openxmlformats.org/officeDocument/2006/relationships/slide" Target="slides/slide7.xml"/><Relationship Id="rId34" Type="http://schemas.openxmlformats.org/officeDocument/2006/relationships/font" Target="fonts/FiraSansExtraCondensedMedium-italic.fntdata"/><Relationship Id="rId15" Type="http://schemas.openxmlformats.org/officeDocument/2006/relationships/slide" Target="slides/slide10.xml"/><Relationship Id="rId37" Type="http://schemas.openxmlformats.org/officeDocument/2006/relationships/font" Target="fonts/LexendMedium-bold.fntdata"/><Relationship Id="rId14" Type="http://schemas.openxmlformats.org/officeDocument/2006/relationships/slide" Target="slides/slide9.xml"/><Relationship Id="rId36" Type="http://schemas.openxmlformats.org/officeDocument/2006/relationships/font" Target="fonts/LexendMedium-regular.fntdata"/><Relationship Id="rId17" Type="http://schemas.openxmlformats.org/officeDocument/2006/relationships/slide" Target="slides/slide12.xml"/><Relationship Id="rId39" Type="http://schemas.openxmlformats.org/officeDocument/2006/relationships/font" Target="fonts/LexendExtraLight-bold.fntdata"/><Relationship Id="rId16" Type="http://schemas.openxmlformats.org/officeDocument/2006/relationships/slide" Target="slides/slide11.xml"/><Relationship Id="rId38" Type="http://schemas.openxmlformats.org/officeDocument/2006/relationships/font" Target="fonts/LexendExtraLight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48a92620a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48a92620a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48a92620ad_1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48a92620ad_1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8dbbb970fb_2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8dbbb970fb_2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48a92620ad_1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48a92620ad_1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48a92620ad_1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48a92620ad_1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48a92620ad_1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48a92620ad_1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48a92620ad_1_2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g248a92620ad_1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3" name="Google Shape;303;g248a92620ad_1_21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48a92620ad_1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48a92620ad_1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48a92620ad_1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48a92620ad_1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48a92620ad_1_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48a92620ad_1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48a92620ad_1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248a92620ad_1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48a92620ad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48a92620ad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48a92620ad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48a92620ad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48a92620ad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48a92620ad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48a92620ad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48a92620ad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48a92620ad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48a92620ad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e812aad36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e812aad36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48a92620ad_1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48a92620ad_1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48a92620ad_1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48a92620ad_1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sirius.bio/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11" Type="http://schemas.openxmlformats.org/officeDocument/2006/relationships/image" Target="../media/image20.png"/><Relationship Id="rId10" Type="http://schemas.openxmlformats.org/officeDocument/2006/relationships/image" Target="../media/image22.png"/><Relationship Id="rId9" Type="http://schemas.openxmlformats.org/officeDocument/2006/relationships/image" Target="../media/image18.png"/><Relationship Id="rId5" Type="http://schemas.openxmlformats.org/officeDocument/2006/relationships/image" Target="../media/image12.png"/><Relationship Id="rId6" Type="http://schemas.openxmlformats.org/officeDocument/2006/relationships/image" Target="../media/image9.png"/><Relationship Id="rId7" Type="http://schemas.openxmlformats.org/officeDocument/2006/relationships/image" Target="../media/image25.png"/><Relationship Id="rId8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sirius.bio/" TargetMode="External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Relationship Id="rId4" Type="http://schemas.openxmlformats.org/officeDocument/2006/relationships/image" Target="../media/image6.png"/><Relationship Id="rId5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hyperlink" Target="https://doi.org/10.1038/s41467-023-40380-0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Relationship Id="rId4" Type="http://schemas.openxmlformats.org/officeDocument/2006/relationships/image" Target="../media/image1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2.png"/><Relationship Id="rId8" Type="http://schemas.openxmlformats.org/officeDocument/2006/relationships/hyperlink" Target="https://www.nature.com/articles/s41467-022-32661-x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C4587"/>
            </a:gs>
            <a:gs pos="100000">
              <a:srgbClr val="FF0000"/>
            </a:gs>
          </a:gsLst>
          <a:lin ang="2700006" scaled="0"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583950" y="1148638"/>
            <a:ext cx="79761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AI Enabled New Products from Captured Carbon</a:t>
            </a:r>
            <a:endParaRPr sz="3800">
              <a:solidFill>
                <a:schemeClr val="lt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254561" y="3641575"/>
            <a:ext cx="4557900" cy="369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 Solving the most Sirius Challenges in Climate Tech with AI/ML | Seed deck</a:t>
            </a:r>
            <a:endParaRPr sz="1000">
              <a:solidFill>
                <a:schemeClr val="lt1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</p:txBody>
      </p:sp>
      <p:sp>
        <p:nvSpPr>
          <p:cNvPr id="56" name="Google Shape;56;p13">
            <a:hlinkClick r:id="rId3"/>
          </p:cNvPr>
          <p:cNvSpPr txBox="1"/>
          <p:nvPr>
            <p:ph idx="4294967295" type="body"/>
          </p:nvPr>
        </p:nvSpPr>
        <p:spPr>
          <a:xfrm>
            <a:off x="2293061" y="4087088"/>
            <a:ext cx="4557900" cy="153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Lexend Thin"/>
                <a:ea typeface="Lexend Thin"/>
                <a:cs typeface="Lexend Thin"/>
                <a:sym typeface="Lexend Thin"/>
              </a:rPr>
              <a:t>sirius.bio</a:t>
            </a:r>
            <a:endParaRPr sz="800">
              <a:solidFill>
                <a:schemeClr val="lt1"/>
              </a:solidFill>
              <a:latin typeface="Lexend Thin"/>
              <a:ea typeface="Lexend Thin"/>
              <a:cs typeface="Lexend Thin"/>
              <a:sym typeface="Lexend Thin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2500" y="2830225"/>
            <a:ext cx="1958999" cy="55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2"/>
          <p:cNvSpPr/>
          <p:nvPr/>
        </p:nvSpPr>
        <p:spPr>
          <a:xfrm>
            <a:off x="350375" y="1612100"/>
            <a:ext cx="8342400" cy="2457600"/>
          </a:xfrm>
          <a:prstGeom prst="roundRect">
            <a:avLst>
              <a:gd fmla="val 9545" name="adj"/>
            </a:avLst>
          </a:prstGeom>
          <a:solidFill>
            <a:srgbClr val="FFFFFF"/>
          </a:solidFill>
          <a:ln cap="flat" cmpd="sng" w="28575">
            <a:solidFill>
              <a:srgbClr val="304380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4920000" dist="9525">
              <a:srgbClr val="9A3350">
                <a:alpha val="25000"/>
              </a:srgbClr>
            </a:outerShdw>
          </a:effectLst>
        </p:spPr>
        <p:txBody>
          <a:bodyPr anchorCtr="0" anchor="ctr" bIns="91425" lIns="137150" spcFirstLastPara="1" rIns="521207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01" name="Google Shape;201;p22"/>
          <p:cNvSpPr txBox="1"/>
          <p:nvPr>
            <p:ph idx="1" type="body"/>
          </p:nvPr>
        </p:nvSpPr>
        <p:spPr>
          <a:xfrm>
            <a:off x="530700" y="795528"/>
            <a:ext cx="8082600" cy="505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9A3350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WE SAVE CUSTOMERS 40% AND 1 YEAR OF WORK</a:t>
            </a:r>
            <a:endParaRPr sz="1900">
              <a:solidFill>
                <a:srgbClr val="9A3350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WE WILL COMPETE</a:t>
            </a:r>
            <a:r>
              <a:rPr b="1" lang="en" sz="11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WITH GINKGO, OTHER CDMOs AND BIOFOUNDRIES</a:t>
            </a:r>
            <a:endParaRPr b="1" sz="11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02" name="Google Shape;202;p22"/>
          <p:cNvSpPr/>
          <p:nvPr/>
        </p:nvSpPr>
        <p:spPr>
          <a:xfrm>
            <a:off x="350350" y="225950"/>
            <a:ext cx="1547100" cy="2103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1C4587"/>
              </a:gs>
              <a:gs pos="100000">
                <a:srgbClr val="FF0000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COSTS &amp; PRICING</a:t>
            </a:r>
            <a:endParaRPr sz="10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03" name="Google Shape;203;p22"/>
          <p:cNvSpPr/>
          <p:nvPr/>
        </p:nvSpPr>
        <p:spPr>
          <a:xfrm>
            <a:off x="2025675" y="2633132"/>
            <a:ext cx="1762500" cy="577200"/>
          </a:xfrm>
          <a:prstGeom prst="roundRect">
            <a:avLst>
              <a:gd fmla="val 11777" name="adj"/>
            </a:avLst>
          </a:prstGeom>
          <a:solidFill>
            <a:srgbClr val="E31B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$3.6M</a:t>
            </a:r>
            <a:endParaRPr sz="7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04" name="Google Shape;204;p22"/>
          <p:cNvSpPr/>
          <p:nvPr/>
        </p:nvSpPr>
        <p:spPr>
          <a:xfrm>
            <a:off x="3895425" y="2633132"/>
            <a:ext cx="1762500" cy="577200"/>
          </a:xfrm>
          <a:prstGeom prst="roundRect">
            <a:avLst>
              <a:gd fmla="val 11777" name="adj"/>
            </a:avLst>
          </a:prstGeom>
          <a:solidFill>
            <a:srgbClr val="E31B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$4.7M</a:t>
            </a:r>
            <a:endParaRPr sz="7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05" name="Google Shape;205;p22"/>
          <p:cNvSpPr/>
          <p:nvPr/>
        </p:nvSpPr>
        <p:spPr>
          <a:xfrm>
            <a:off x="5765175" y="2628650"/>
            <a:ext cx="1301100" cy="577200"/>
          </a:xfrm>
          <a:prstGeom prst="roundRect">
            <a:avLst>
              <a:gd fmla="val 11777" name="adj"/>
            </a:avLst>
          </a:prstGeom>
          <a:solidFill>
            <a:srgbClr val="E31B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$14M</a:t>
            </a:r>
            <a:r>
              <a:rPr lang="en" sz="8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 </a:t>
            </a:r>
            <a:endParaRPr sz="9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06" name="Google Shape;206;p22"/>
          <p:cNvSpPr/>
          <p:nvPr/>
        </p:nvSpPr>
        <p:spPr>
          <a:xfrm>
            <a:off x="2025675" y="1827150"/>
            <a:ext cx="1762500" cy="577200"/>
          </a:xfrm>
          <a:prstGeom prst="roundRect">
            <a:avLst>
              <a:gd fmla="val 11777" name="adj"/>
            </a:avLst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Cost production of</a:t>
            </a:r>
            <a:endParaRPr sz="11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1 molecule</a:t>
            </a:r>
            <a:endParaRPr sz="11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(w/o scale-up)</a:t>
            </a:r>
            <a:endParaRPr sz="11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07" name="Google Shape;207;p22"/>
          <p:cNvSpPr/>
          <p:nvPr/>
        </p:nvSpPr>
        <p:spPr>
          <a:xfrm>
            <a:off x="3895425" y="1827150"/>
            <a:ext cx="1762500" cy="577200"/>
          </a:xfrm>
          <a:prstGeom prst="roundRect">
            <a:avLst>
              <a:gd fmla="val 11777" name="adj"/>
            </a:avLst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Cost production of</a:t>
            </a:r>
            <a:endParaRPr sz="11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1 molecule</a:t>
            </a:r>
            <a:endParaRPr sz="11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(w/ scale-up)</a:t>
            </a:r>
            <a:endParaRPr sz="11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08" name="Google Shape;208;p22"/>
          <p:cNvSpPr/>
          <p:nvPr/>
        </p:nvSpPr>
        <p:spPr>
          <a:xfrm>
            <a:off x="5765175" y="1822675"/>
            <a:ext cx="1301100" cy="577200"/>
          </a:xfrm>
          <a:prstGeom prst="roundRect">
            <a:avLst>
              <a:gd fmla="val 11777" name="adj"/>
            </a:avLst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Success fee </a:t>
            </a:r>
            <a:endParaRPr sz="11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09" name="Google Shape;209;p22"/>
          <p:cNvSpPr/>
          <p:nvPr/>
        </p:nvSpPr>
        <p:spPr>
          <a:xfrm>
            <a:off x="2025675" y="3281928"/>
            <a:ext cx="1762500" cy="577200"/>
          </a:xfrm>
          <a:prstGeom prst="roundRect">
            <a:avLst>
              <a:gd fmla="val 11777" name="adj"/>
            </a:avLst>
          </a:prstGeom>
          <a:solidFill>
            <a:srgbClr val="B82D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$2.2M</a:t>
            </a:r>
            <a:endParaRPr sz="7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10" name="Google Shape;210;p22"/>
          <p:cNvSpPr/>
          <p:nvPr/>
        </p:nvSpPr>
        <p:spPr>
          <a:xfrm>
            <a:off x="3895425" y="3281928"/>
            <a:ext cx="1762500" cy="577200"/>
          </a:xfrm>
          <a:prstGeom prst="roundRect">
            <a:avLst>
              <a:gd fmla="val 11777" name="adj"/>
            </a:avLst>
          </a:prstGeom>
          <a:solidFill>
            <a:srgbClr val="B82D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$2.8M</a:t>
            </a:r>
            <a:endParaRPr sz="7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11" name="Google Shape;211;p22"/>
          <p:cNvSpPr/>
          <p:nvPr/>
        </p:nvSpPr>
        <p:spPr>
          <a:xfrm>
            <a:off x="5765175" y="3277450"/>
            <a:ext cx="1301100" cy="577200"/>
          </a:xfrm>
          <a:prstGeom prst="roundRect">
            <a:avLst>
              <a:gd fmla="val 11777" name="adj"/>
            </a:avLst>
          </a:prstGeom>
          <a:solidFill>
            <a:srgbClr val="B82D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$8.4M</a:t>
            </a:r>
            <a:r>
              <a:rPr lang="en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 </a:t>
            </a:r>
            <a:endParaRPr sz="15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212" name="Google Shape;212;p22"/>
          <p:cNvPicPr preferRelativeResize="0"/>
          <p:nvPr/>
        </p:nvPicPr>
        <p:blipFill rotWithShape="1">
          <a:blip r:embed="rId3">
            <a:alphaModFix/>
          </a:blip>
          <a:srcRect b="15032" l="15899" r="10289" t="20254"/>
          <a:stretch/>
        </p:blipFill>
        <p:spPr>
          <a:xfrm>
            <a:off x="662275" y="2702125"/>
            <a:ext cx="1141975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375" y="3382112"/>
            <a:ext cx="1167432" cy="38914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2"/>
          <p:cNvSpPr/>
          <p:nvPr/>
        </p:nvSpPr>
        <p:spPr>
          <a:xfrm>
            <a:off x="7173525" y="2628650"/>
            <a:ext cx="1164000" cy="577200"/>
          </a:xfrm>
          <a:prstGeom prst="roundRect">
            <a:avLst>
              <a:gd fmla="val 11777" name="adj"/>
            </a:avLst>
          </a:prstGeom>
          <a:solidFill>
            <a:srgbClr val="E31B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3.5Y</a:t>
            </a:r>
            <a:r>
              <a:rPr lang="en" sz="8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 </a:t>
            </a:r>
            <a:endParaRPr sz="9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15" name="Google Shape;215;p22"/>
          <p:cNvSpPr/>
          <p:nvPr/>
        </p:nvSpPr>
        <p:spPr>
          <a:xfrm>
            <a:off x="7173525" y="1822675"/>
            <a:ext cx="1164000" cy="577200"/>
          </a:xfrm>
          <a:prstGeom prst="roundRect">
            <a:avLst>
              <a:gd fmla="val 11777" name="adj"/>
            </a:avLst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Duration</a:t>
            </a:r>
            <a:endParaRPr sz="11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16" name="Google Shape;216;p22"/>
          <p:cNvSpPr/>
          <p:nvPr/>
        </p:nvSpPr>
        <p:spPr>
          <a:xfrm>
            <a:off x="7173525" y="3277450"/>
            <a:ext cx="1164000" cy="577200"/>
          </a:xfrm>
          <a:prstGeom prst="roundRect">
            <a:avLst>
              <a:gd fmla="val 11777" name="adj"/>
            </a:avLst>
          </a:prstGeom>
          <a:solidFill>
            <a:srgbClr val="B82D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2.5Y</a:t>
            </a:r>
            <a:r>
              <a:rPr lang="en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 </a:t>
            </a:r>
            <a:endParaRPr sz="15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23"/>
          <p:cNvGrpSpPr/>
          <p:nvPr/>
        </p:nvGrpSpPr>
        <p:grpSpPr>
          <a:xfrm>
            <a:off x="379125" y="1203350"/>
            <a:ext cx="2489500" cy="1829550"/>
            <a:chOff x="-128775" y="1203350"/>
            <a:chExt cx="2489500" cy="1829550"/>
          </a:xfrm>
        </p:grpSpPr>
        <p:sp>
          <p:nvSpPr>
            <p:cNvPr id="222" name="Google Shape;222;p23"/>
            <p:cNvSpPr/>
            <p:nvPr/>
          </p:nvSpPr>
          <p:spPr>
            <a:xfrm>
              <a:off x="1912750" y="1382375"/>
              <a:ext cx="230100" cy="1119800"/>
            </a:xfrm>
            <a:custGeom>
              <a:rect b="b" l="l" r="r" t="t"/>
              <a:pathLst>
                <a:path extrusionOk="0" h="44792" w="9204">
                  <a:moveTo>
                    <a:pt x="0" y="1"/>
                  </a:moveTo>
                  <a:lnTo>
                    <a:pt x="0" y="33291"/>
                  </a:lnTo>
                  <a:cubicBezTo>
                    <a:pt x="0" y="38244"/>
                    <a:pt x="2810" y="42649"/>
                    <a:pt x="7096" y="44792"/>
                  </a:cubicBezTo>
                  <a:lnTo>
                    <a:pt x="9204" y="44792"/>
                  </a:lnTo>
                  <a:lnTo>
                    <a:pt x="9204" y="43328"/>
                  </a:lnTo>
                  <a:cubicBezTo>
                    <a:pt x="5025" y="41804"/>
                    <a:pt x="2179" y="37827"/>
                    <a:pt x="2179" y="33291"/>
                  </a:cubicBezTo>
                  <a:lnTo>
                    <a:pt x="2179" y="1"/>
                  </a:lnTo>
                  <a:close/>
                </a:path>
              </a:pathLst>
            </a:custGeom>
            <a:solidFill>
              <a:srgbClr val="2F43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3"/>
            <p:cNvSpPr/>
            <p:nvPr/>
          </p:nvSpPr>
          <p:spPr>
            <a:xfrm>
              <a:off x="1192125" y="2443825"/>
              <a:ext cx="1134375" cy="589075"/>
            </a:xfrm>
            <a:custGeom>
              <a:rect b="b" l="l" r="r" t="t"/>
              <a:pathLst>
                <a:path extrusionOk="0" h="23563" w="45375">
                  <a:moveTo>
                    <a:pt x="0" y="0"/>
                  </a:moveTo>
                  <a:lnTo>
                    <a:pt x="0" y="23563"/>
                  </a:lnTo>
                  <a:lnTo>
                    <a:pt x="33599" y="23563"/>
                  </a:lnTo>
                  <a:cubicBezTo>
                    <a:pt x="40100" y="23563"/>
                    <a:pt x="45375" y="18288"/>
                    <a:pt x="45375" y="11788"/>
                  </a:cubicBezTo>
                  <a:cubicBezTo>
                    <a:pt x="45375" y="5275"/>
                    <a:pt x="40100" y="0"/>
                    <a:pt x="33599" y="0"/>
                  </a:cubicBezTo>
                  <a:close/>
                </a:path>
              </a:pathLst>
            </a:custGeom>
            <a:solidFill>
              <a:srgbClr val="2F43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2023</a:t>
              </a:r>
              <a:endParaRPr sz="17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140450" y="1450250"/>
              <a:ext cx="150050" cy="150050"/>
            </a:xfrm>
            <a:custGeom>
              <a:rect b="b" l="l" r="r" t="t"/>
              <a:pathLst>
                <a:path extrusionOk="0" h="6002" w="6002">
                  <a:moveTo>
                    <a:pt x="3001" y="536"/>
                  </a:moveTo>
                  <a:cubicBezTo>
                    <a:pt x="4358" y="536"/>
                    <a:pt x="5465" y="1643"/>
                    <a:pt x="5465" y="3001"/>
                  </a:cubicBezTo>
                  <a:cubicBezTo>
                    <a:pt x="5465" y="4370"/>
                    <a:pt x="4358" y="5465"/>
                    <a:pt x="3001" y="5465"/>
                  </a:cubicBezTo>
                  <a:cubicBezTo>
                    <a:pt x="1643" y="5465"/>
                    <a:pt x="536" y="4370"/>
                    <a:pt x="536" y="3001"/>
                  </a:cubicBezTo>
                  <a:cubicBezTo>
                    <a:pt x="536" y="1643"/>
                    <a:pt x="1643" y="536"/>
                    <a:pt x="3001" y="536"/>
                  </a:cubicBezTo>
                  <a:close/>
                  <a:moveTo>
                    <a:pt x="3001" y="0"/>
                  </a:moveTo>
                  <a:cubicBezTo>
                    <a:pt x="1346" y="0"/>
                    <a:pt x="0" y="1346"/>
                    <a:pt x="0" y="3001"/>
                  </a:cubicBezTo>
                  <a:cubicBezTo>
                    <a:pt x="0" y="4656"/>
                    <a:pt x="1346" y="6001"/>
                    <a:pt x="3001" y="6001"/>
                  </a:cubicBezTo>
                  <a:cubicBezTo>
                    <a:pt x="4656" y="6001"/>
                    <a:pt x="6001" y="4656"/>
                    <a:pt x="6001" y="3001"/>
                  </a:cubicBezTo>
                  <a:cubicBezTo>
                    <a:pt x="6001" y="1346"/>
                    <a:pt x="4656" y="0"/>
                    <a:pt x="300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070200" y="1382375"/>
              <a:ext cx="290525" cy="286075"/>
            </a:xfrm>
            <a:custGeom>
              <a:rect b="b" l="l" r="r" t="t"/>
              <a:pathLst>
                <a:path extrusionOk="0" h="11443" w="11621">
                  <a:moveTo>
                    <a:pt x="7085" y="596"/>
                  </a:moveTo>
                  <a:cubicBezTo>
                    <a:pt x="7335" y="656"/>
                    <a:pt x="7573" y="739"/>
                    <a:pt x="7799" y="834"/>
                  </a:cubicBezTo>
                  <a:lnTo>
                    <a:pt x="7799" y="929"/>
                  </a:lnTo>
                  <a:cubicBezTo>
                    <a:pt x="7751" y="1846"/>
                    <a:pt x="7728" y="2418"/>
                    <a:pt x="8049" y="2644"/>
                  </a:cubicBezTo>
                  <a:cubicBezTo>
                    <a:pt x="8144" y="2715"/>
                    <a:pt x="8263" y="2751"/>
                    <a:pt x="8406" y="2751"/>
                  </a:cubicBezTo>
                  <a:cubicBezTo>
                    <a:pt x="8752" y="2751"/>
                    <a:pt x="9252" y="2549"/>
                    <a:pt x="9776" y="2346"/>
                  </a:cubicBezTo>
                  <a:lnTo>
                    <a:pt x="9847" y="2322"/>
                  </a:lnTo>
                  <a:cubicBezTo>
                    <a:pt x="10014" y="2513"/>
                    <a:pt x="10157" y="2715"/>
                    <a:pt x="10287" y="2930"/>
                  </a:cubicBezTo>
                  <a:lnTo>
                    <a:pt x="10252" y="2977"/>
                  </a:lnTo>
                  <a:cubicBezTo>
                    <a:pt x="9668" y="3692"/>
                    <a:pt x="9311" y="4156"/>
                    <a:pt x="9430" y="4549"/>
                  </a:cubicBezTo>
                  <a:cubicBezTo>
                    <a:pt x="9549" y="4918"/>
                    <a:pt x="10097" y="5073"/>
                    <a:pt x="10978" y="5299"/>
                  </a:cubicBezTo>
                  <a:lnTo>
                    <a:pt x="11073" y="5335"/>
                  </a:lnTo>
                  <a:cubicBezTo>
                    <a:pt x="11085" y="5454"/>
                    <a:pt x="11097" y="5585"/>
                    <a:pt x="11097" y="5716"/>
                  </a:cubicBezTo>
                  <a:cubicBezTo>
                    <a:pt x="11097" y="5859"/>
                    <a:pt x="11085" y="5978"/>
                    <a:pt x="11073" y="6109"/>
                  </a:cubicBezTo>
                  <a:lnTo>
                    <a:pt x="10954" y="6144"/>
                  </a:lnTo>
                  <a:cubicBezTo>
                    <a:pt x="10085" y="6371"/>
                    <a:pt x="9549" y="6525"/>
                    <a:pt x="9430" y="6894"/>
                  </a:cubicBezTo>
                  <a:cubicBezTo>
                    <a:pt x="9311" y="7275"/>
                    <a:pt x="9656" y="7740"/>
                    <a:pt x="10252" y="8466"/>
                  </a:cubicBezTo>
                  <a:lnTo>
                    <a:pt x="10287" y="8514"/>
                  </a:lnTo>
                  <a:cubicBezTo>
                    <a:pt x="10157" y="8716"/>
                    <a:pt x="10014" y="8930"/>
                    <a:pt x="9847" y="9121"/>
                  </a:cubicBezTo>
                  <a:lnTo>
                    <a:pt x="9787" y="9097"/>
                  </a:lnTo>
                  <a:cubicBezTo>
                    <a:pt x="9264" y="8895"/>
                    <a:pt x="8763" y="8692"/>
                    <a:pt x="8406" y="8692"/>
                  </a:cubicBezTo>
                  <a:cubicBezTo>
                    <a:pt x="8263" y="8692"/>
                    <a:pt x="8144" y="8728"/>
                    <a:pt x="8049" y="8799"/>
                  </a:cubicBezTo>
                  <a:cubicBezTo>
                    <a:pt x="7728" y="9026"/>
                    <a:pt x="7751" y="9597"/>
                    <a:pt x="7799" y="10514"/>
                  </a:cubicBezTo>
                  <a:lnTo>
                    <a:pt x="7799" y="10609"/>
                  </a:lnTo>
                  <a:cubicBezTo>
                    <a:pt x="7573" y="10704"/>
                    <a:pt x="7335" y="10776"/>
                    <a:pt x="7085" y="10835"/>
                  </a:cubicBezTo>
                  <a:lnTo>
                    <a:pt x="7073" y="10812"/>
                  </a:lnTo>
                  <a:cubicBezTo>
                    <a:pt x="6561" y="10014"/>
                    <a:pt x="6227" y="9526"/>
                    <a:pt x="5811" y="9526"/>
                  </a:cubicBezTo>
                  <a:cubicBezTo>
                    <a:pt x="5406" y="9526"/>
                    <a:pt x="5073" y="10002"/>
                    <a:pt x="4572" y="10788"/>
                  </a:cubicBezTo>
                  <a:lnTo>
                    <a:pt x="4537" y="10835"/>
                  </a:lnTo>
                  <a:cubicBezTo>
                    <a:pt x="4299" y="10776"/>
                    <a:pt x="4061" y="10704"/>
                    <a:pt x="3822" y="10609"/>
                  </a:cubicBezTo>
                  <a:lnTo>
                    <a:pt x="3822" y="10526"/>
                  </a:lnTo>
                  <a:cubicBezTo>
                    <a:pt x="3882" y="9597"/>
                    <a:pt x="3894" y="9026"/>
                    <a:pt x="3584" y="8799"/>
                  </a:cubicBezTo>
                  <a:cubicBezTo>
                    <a:pt x="3489" y="8728"/>
                    <a:pt x="3370" y="8692"/>
                    <a:pt x="3215" y="8692"/>
                  </a:cubicBezTo>
                  <a:cubicBezTo>
                    <a:pt x="2870" y="8692"/>
                    <a:pt x="2370" y="8883"/>
                    <a:pt x="1846" y="9097"/>
                  </a:cubicBezTo>
                  <a:lnTo>
                    <a:pt x="1786" y="9121"/>
                  </a:lnTo>
                  <a:cubicBezTo>
                    <a:pt x="1620" y="8930"/>
                    <a:pt x="1477" y="8728"/>
                    <a:pt x="1334" y="8514"/>
                  </a:cubicBezTo>
                  <a:lnTo>
                    <a:pt x="1382" y="8454"/>
                  </a:lnTo>
                  <a:cubicBezTo>
                    <a:pt x="1965" y="7740"/>
                    <a:pt x="2322" y="7275"/>
                    <a:pt x="2191" y="6894"/>
                  </a:cubicBezTo>
                  <a:cubicBezTo>
                    <a:pt x="2072" y="6525"/>
                    <a:pt x="1536" y="6371"/>
                    <a:pt x="667" y="6144"/>
                  </a:cubicBezTo>
                  <a:lnTo>
                    <a:pt x="548" y="6109"/>
                  </a:lnTo>
                  <a:cubicBezTo>
                    <a:pt x="536" y="5978"/>
                    <a:pt x="536" y="5847"/>
                    <a:pt x="536" y="5716"/>
                  </a:cubicBezTo>
                  <a:cubicBezTo>
                    <a:pt x="536" y="5585"/>
                    <a:pt x="536" y="5454"/>
                    <a:pt x="548" y="5335"/>
                  </a:cubicBezTo>
                  <a:lnTo>
                    <a:pt x="655" y="5299"/>
                  </a:lnTo>
                  <a:cubicBezTo>
                    <a:pt x="1536" y="5073"/>
                    <a:pt x="2072" y="4918"/>
                    <a:pt x="2203" y="4537"/>
                  </a:cubicBezTo>
                  <a:cubicBezTo>
                    <a:pt x="2322" y="4156"/>
                    <a:pt x="1965" y="3704"/>
                    <a:pt x="1370" y="2977"/>
                  </a:cubicBezTo>
                  <a:lnTo>
                    <a:pt x="1334" y="2930"/>
                  </a:lnTo>
                  <a:cubicBezTo>
                    <a:pt x="1465" y="2715"/>
                    <a:pt x="1620" y="2513"/>
                    <a:pt x="1786" y="2322"/>
                  </a:cubicBezTo>
                  <a:lnTo>
                    <a:pt x="1858" y="2346"/>
                  </a:lnTo>
                  <a:cubicBezTo>
                    <a:pt x="2382" y="2549"/>
                    <a:pt x="2870" y="2751"/>
                    <a:pt x="3215" y="2751"/>
                  </a:cubicBezTo>
                  <a:cubicBezTo>
                    <a:pt x="3370" y="2751"/>
                    <a:pt x="3489" y="2715"/>
                    <a:pt x="3584" y="2644"/>
                  </a:cubicBezTo>
                  <a:cubicBezTo>
                    <a:pt x="3894" y="2418"/>
                    <a:pt x="3882" y="1834"/>
                    <a:pt x="3822" y="918"/>
                  </a:cubicBezTo>
                  <a:lnTo>
                    <a:pt x="3822" y="834"/>
                  </a:lnTo>
                  <a:cubicBezTo>
                    <a:pt x="4049" y="739"/>
                    <a:pt x="4287" y="656"/>
                    <a:pt x="4537" y="596"/>
                  </a:cubicBezTo>
                  <a:lnTo>
                    <a:pt x="4561" y="632"/>
                  </a:lnTo>
                  <a:cubicBezTo>
                    <a:pt x="5073" y="1429"/>
                    <a:pt x="5406" y="1918"/>
                    <a:pt x="5811" y="1918"/>
                  </a:cubicBezTo>
                  <a:cubicBezTo>
                    <a:pt x="6227" y="1918"/>
                    <a:pt x="6561" y="1418"/>
                    <a:pt x="7085" y="608"/>
                  </a:cubicBezTo>
                  <a:lnTo>
                    <a:pt x="7085" y="596"/>
                  </a:lnTo>
                  <a:close/>
                  <a:moveTo>
                    <a:pt x="4787" y="1"/>
                  </a:moveTo>
                  <a:lnTo>
                    <a:pt x="4608" y="36"/>
                  </a:lnTo>
                  <a:cubicBezTo>
                    <a:pt x="4203" y="120"/>
                    <a:pt x="3810" y="251"/>
                    <a:pt x="3441" y="417"/>
                  </a:cubicBezTo>
                  <a:lnTo>
                    <a:pt x="3275" y="501"/>
                  </a:lnTo>
                  <a:lnTo>
                    <a:pt x="3299" y="941"/>
                  </a:lnTo>
                  <a:cubicBezTo>
                    <a:pt x="3322" y="1370"/>
                    <a:pt x="3358" y="2084"/>
                    <a:pt x="3275" y="2203"/>
                  </a:cubicBezTo>
                  <a:cubicBezTo>
                    <a:pt x="3275" y="2203"/>
                    <a:pt x="3263" y="2215"/>
                    <a:pt x="3215" y="2215"/>
                  </a:cubicBezTo>
                  <a:cubicBezTo>
                    <a:pt x="2977" y="2215"/>
                    <a:pt x="2477" y="2025"/>
                    <a:pt x="2048" y="1846"/>
                  </a:cubicBezTo>
                  <a:lnTo>
                    <a:pt x="1632" y="1691"/>
                  </a:lnTo>
                  <a:lnTo>
                    <a:pt x="1501" y="1822"/>
                  </a:lnTo>
                  <a:cubicBezTo>
                    <a:pt x="1227" y="2144"/>
                    <a:pt x="977" y="2477"/>
                    <a:pt x="786" y="2823"/>
                  </a:cubicBezTo>
                  <a:lnTo>
                    <a:pt x="691" y="2977"/>
                  </a:lnTo>
                  <a:lnTo>
                    <a:pt x="965" y="3311"/>
                  </a:lnTo>
                  <a:cubicBezTo>
                    <a:pt x="1239" y="3656"/>
                    <a:pt x="1703" y="4216"/>
                    <a:pt x="1691" y="4370"/>
                  </a:cubicBezTo>
                  <a:cubicBezTo>
                    <a:pt x="1608" y="4501"/>
                    <a:pt x="929" y="4680"/>
                    <a:pt x="524" y="4787"/>
                  </a:cubicBezTo>
                  <a:lnTo>
                    <a:pt x="60" y="4906"/>
                  </a:lnTo>
                  <a:lnTo>
                    <a:pt x="36" y="5097"/>
                  </a:lnTo>
                  <a:cubicBezTo>
                    <a:pt x="12" y="5299"/>
                    <a:pt x="0" y="5513"/>
                    <a:pt x="0" y="5716"/>
                  </a:cubicBezTo>
                  <a:cubicBezTo>
                    <a:pt x="0" y="5930"/>
                    <a:pt x="12" y="6144"/>
                    <a:pt x="36" y="6347"/>
                  </a:cubicBezTo>
                  <a:lnTo>
                    <a:pt x="60" y="6525"/>
                  </a:lnTo>
                  <a:lnTo>
                    <a:pt x="536" y="6656"/>
                  </a:lnTo>
                  <a:cubicBezTo>
                    <a:pt x="929" y="6763"/>
                    <a:pt x="1608" y="6942"/>
                    <a:pt x="1691" y="7049"/>
                  </a:cubicBezTo>
                  <a:cubicBezTo>
                    <a:pt x="1703" y="7216"/>
                    <a:pt x="1239" y="7787"/>
                    <a:pt x="965" y="8121"/>
                  </a:cubicBezTo>
                  <a:lnTo>
                    <a:pt x="691" y="8466"/>
                  </a:lnTo>
                  <a:lnTo>
                    <a:pt x="786" y="8621"/>
                  </a:lnTo>
                  <a:cubicBezTo>
                    <a:pt x="989" y="8978"/>
                    <a:pt x="1239" y="9311"/>
                    <a:pt x="1513" y="9621"/>
                  </a:cubicBezTo>
                  <a:lnTo>
                    <a:pt x="1632" y="9752"/>
                  </a:lnTo>
                  <a:lnTo>
                    <a:pt x="2036" y="9585"/>
                  </a:lnTo>
                  <a:cubicBezTo>
                    <a:pt x="2477" y="9419"/>
                    <a:pt x="2977" y="9228"/>
                    <a:pt x="3215" y="9228"/>
                  </a:cubicBezTo>
                  <a:lnTo>
                    <a:pt x="3263" y="9228"/>
                  </a:lnTo>
                  <a:cubicBezTo>
                    <a:pt x="3358" y="9383"/>
                    <a:pt x="3322" y="10073"/>
                    <a:pt x="3299" y="10490"/>
                  </a:cubicBezTo>
                  <a:lnTo>
                    <a:pt x="3275" y="10943"/>
                  </a:lnTo>
                  <a:lnTo>
                    <a:pt x="3441" y="11026"/>
                  </a:lnTo>
                  <a:cubicBezTo>
                    <a:pt x="3822" y="11193"/>
                    <a:pt x="4215" y="11324"/>
                    <a:pt x="4608" y="11407"/>
                  </a:cubicBezTo>
                  <a:lnTo>
                    <a:pt x="4787" y="11443"/>
                  </a:lnTo>
                  <a:lnTo>
                    <a:pt x="5025" y="11074"/>
                  </a:lnTo>
                  <a:cubicBezTo>
                    <a:pt x="5251" y="10704"/>
                    <a:pt x="5656" y="10097"/>
                    <a:pt x="5811" y="10050"/>
                  </a:cubicBezTo>
                  <a:cubicBezTo>
                    <a:pt x="5977" y="10097"/>
                    <a:pt x="6394" y="10752"/>
                    <a:pt x="6620" y="11109"/>
                  </a:cubicBezTo>
                  <a:lnTo>
                    <a:pt x="6847" y="11443"/>
                  </a:lnTo>
                  <a:lnTo>
                    <a:pt x="7025" y="11407"/>
                  </a:lnTo>
                  <a:cubicBezTo>
                    <a:pt x="7418" y="11324"/>
                    <a:pt x="7811" y="11193"/>
                    <a:pt x="8192" y="11026"/>
                  </a:cubicBezTo>
                  <a:lnTo>
                    <a:pt x="8359" y="10954"/>
                  </a:lnTo>
                  <a:lnTo>
                    <a:pt x="8335" y="10490"/>
                  </a:lnTo>
                  <a:cubicBezTo>
                    <a:pt x="8311" y="10062"/>
                    <a:pt x="8263" y="9359"/>
                    <a:pt x="8359" y="9228"/>
                  </a:cubicBezTo>
                  <a:lnTo>
                    <a:pt x="8406" y="9228"/>
                  </a:lnTo>
                  <a:cubicBezTo>
                    <a:pt x="8656" y="9228"/>
                    <a:pt x="9156" y="9419"/>
                    <a:pt x="9597" y="9597"/>
                  </a:cubicBezTo>
                  <a:lnTo>
                    <a:pt x="10002" y="9752"/>
                  </a:lnTo>
                  <a:lnTo>
                    <a:pt x="10121" y="9621"/>
                  </a:lnTo>
                  <a:cubicBezTo>
                    <a:pt x="10407" y="9300"/>
                    <a:pt x="10645" y="8966"/>
                    <a:pt x="10847" y="8621"/>
                  </a:cubicBezTo>
                  <a:lnTo>
                    <a:pt x="10942" y="8466"/>
                  </a:lnTo>
                  <a:lnTo>
                    <a:pt x="10668" y="8121"/>
                  </a:lnTo>
                  <a:cubicBezTo>
                    <a:pt x="10383" y="7787"/>
                    <a:pt x="9930" y="7216"/>
                    <a:pt x="9930" y="7073"/>
                  </a:cubicBezTo>
                  <a:cubicBezTo>
                    <a:pt x="10026" y="6942"/>
                    <a:pt x="10692" y="6763"/>
                    <a:pt x="11097" y="6656"/>
                  </a:cubicBezTo>
                  <a:lnTo>
                    <a:pt x="11573" y="6525"/>
                  </a:lnTo>
                  <a:lnTo>
                    <a:pt x="11597" y="6347"/>
                  </a:lnTo>
                  <a:cubicBezTo>
                    <a:pt x="11609" y="6144"/>
                    <a:pt x="11621" y="5942"/>
                    <a:pt x="11621" y="5716"/>
                  </a:cubicBezTo>
                  <a:cubicBezTo>
                    <a:pt x="11621" y="5501"/>
                    <a:pt x="11609" y="5299"/>
                    <a:pt x="11597" y="5097"/>
                  </a:cubicBezTo>
                  <a:lnTo>
                    <a:pt x="11573" y="4906"/>
                  </a:lnTo>
                  <a:lnTo>
                    <a:pt x="11109" y="4787"/>
                  </a:lnTo>
                  <a:cubicBezTo>
                    <a:pt x="10704" y="4680"/>
                    <a:pt x="10026" y="4501"/>
                    <a:pt x="9942" y="4394"/>
                  </a:cubicBezTo>
                  <a:cubicBezTo>
                    <a:pt x="9930" y="4216"/>
                    <a:pt x="10395" y="3644"/>
                    <a:pt x="10668" y="3311"/>
                  </a:cubicBezTo>
                  <a:lnTo>
                    <a:pt x="10942" y="2977"/>
                  </a:lnTo>
                  <a:lnTo>
                    <a:pt x="10847" y="2823"/>
                  </a:lnTo>
                  <a:cubicBezTo>
                    <a:pt x="10645" y="2477"/>
                    <a:pt x="10407" y="2144"/>
                    <a:pt x="10121" y="1822"/>
                  </a:cubicBezTo>
                  <a:lnTo>
                    <a:pt x="10002" y="1691"/>
                  </a:lnTo>
                  <a:lnTo>
                    <a:pt x="9585" y="1846"/>
                  </a:lnTo>
                  <a:cubicBezTo>
                    <a:pt x="9144" y="2025"/>
                    <a:pt x="8656" y="2215"/>
                    <a:pt x="8406" y="2215"/>
                  </a:cubicBezTo>
                  <a:lnTo>
                    <a:pt x="8371" y="2215"/>
                  </a:lnTo>
                  <a:cubicBezTo>
                    <a:pt x="8263" y="2061"/>
                    <a:pt x="8311" y="1370"/>
                    <a:pt x="8335" y="953"/>
                  </a:cubicBezTo>
                  <a:lnTo>
                    <a:pt x="8359" y="489"/>
                  </a:lnTo>
                  <a:lnTo>
                    <a:pt x="8192" y="417"/>
                  </a:lnTo>
                  <a:cubicBezTo>
                    <a:pt x="7811" y="251"/>
                    <a:pt x="7418" y="120"/>
                    <a:pt x="7025" y="36"/>
                  </a:cubicBezTo>
                  <a:lnTo>
                    <a:pt x="6847" y="1"/>
                  </a:lnTo>
                  <a:lnTo>
                    <a:pt x="6632" y="322"/>
                  </a:lnTo>
                  <a:cubicBezTo>
                    <a:pt x="6406" y="679"/>
                    <a:pt x="5977" y="1346"/>
                    <a:pt x="5823" y="1382"/>
                  </a:cubicBezTo>
                  <a:cubicBezTo>
                    <a:pt x="5644" y="1346"/>
                    <a:pt x="5251" y="715"/>
                    <a:pt x="5013" y="346"/>
                  </a:cubicBezTo>
                  <a:lnTo>
                    <a:pt x="4787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3"/>
            <p:cNvSpPr txBox="1"/>
            <p:nvPr/>
          </p:nvSpPr>
          <p:spPr>
            <a:xfrm>
              <a:off x="-128775" y="1550200"/>
              <a:ext cx="2041800" cy="68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Library of SBML models</a:t>
              </a:r>
              <a:endParaRPr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SynBioCAD Hybrid AI/ML</a:t>
              </a:r>
              <a:endParaRPr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7" name="Google Shape;227;p23"/>
            <p:cNvSpPr txBox="1"/>
            <p:nvPr/>
          </p:nvSpPr>
          <p:spPr>
            <a:xfrm>
              <a:off x="200300" y="1203350"/>
              <a:ext cx="17124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Q4 – Raise 2M€</a:t>
              </a:r>
              <a:endParaRPr sz="17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228" name="Google Shape;228;p23"/>
          <p:cNvGrpSpPr/>
          <p:nvPr/>
        </p:nvGrpSpPr>
        <p:grpSpPr>
          <a:xfrm>
            <a:off x="3011400" y="1203350"/>
            <a:ext cx="2262300" cy="1829550"/>
            <a:chOff x="2503500" y="1203350"/>
            <a:chExt cx="2262300" cy="1829550"/>
          </a:xfrm>
        </p:grpSpPr>
        <p:sp>
          <p:nvSpPr>
            <p:cNvPr id="229" name="Google Shape;229;p23"/>
            <p:cNvSpPr/>
            <p:nvPr/>
          </p:nvSpPr>
          <p:spPr>
            <a:xfrm>
              <a:off x="4286550" y="1382375"/>
              <a:ext cx="230100" cy="1119800"/>
            </a:xfrm>
            <a:custGeom>
              <a:rect b="b" l="l" r="r" t="t"/>
              <a:pathLst>
                <a:path extrusionOk="0" h="44792" w="9204">
                  <a:moveTo>
                    <a:pt x="0" y="1"/>
                  </a:moveTo>
                  <a:lnTo>
                    <a:pt x="0" y="33291"/>
                  </a:lnTo>
                  <a:cubicBezTo>
                    <a:pt x="0" y="38244"/>
                    <a:pt x="2810" y="42649"/>
                    <a:pt x="7097" y="44792"/>
                  </a:cubicBezTo>
                  <a:lnTo>
                    <a:pt x="9204" y="44792"/>
                  </a:lnTo>
                  <a:lnTo>
                    <a:pt x="9204" y="43328"/>
                  </a:lnTo>
                  <a:cubicBezTo>
                    <a:pt x="5025" y="41804"/>
                    <a:pt x="2179" y="37827"/>
                    <a:pt x="2179" y="33291"/>
                  </a:cubicBezTo>
                  <a:lnTo>
                    <a:pt x="2179" y="1"/>
                  </a:lnTo>
                  <a:close/>
                </a:path>
              </a:pathLst>
            </a:custGeom>
            <a:solidFill>
              <a:srgbClr val="9036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3460550" y="2443825"/>
              <a:ext cx="1240050" cy="589075"/>
            </a:xfrm>
            <a:custGeom>
              <a:rect b="b" l="l" r="r" t="t"/>
              <a:pathLst>
                <a:path extrusionOk="0" h="23563" w="49602">
                  <a:moveTo>
                    <a:pt x="1" y="0"/>
                  </a:moveTo>
                  <a:cubicBezTo>
                    <a:pt x="4620" y="1917"/>
                    <a:pt x="7871" y="6477"/>
                    <a:pt x="7871" y="11788"/>
                  </a:cubicBezTo>
                  <a:cubicBezTo>
                    <a:pt x="7871" y="17098"/>
                    <a:pt x="4620" y="21646"/>
                    <a:pt x="1" y="23563"/>
                  </a:cubicBezTo>
                  <a:lnTo>
                    <a:pt x="37827" y="23563"/>
                  </a:lnTo>
                  <a:cubicBezTo>
                    <a:pt x="44328" y="23563"/>
                    <a:pt x="49602" y="18288"/>
                    <a:pt x="49602" y="11788"/>
                  </a:cubicBezTo>
                  <a:cubicBezTo>
                    <a:pt x="49602" y="5275"/>
                    <a:pt x="44328" y="0"/>
                    <a:pt x="37827" y="0"/>
                  </a:cubicBezTo>
                  <a:close/>
                </a:path>
              </a:pathLst>
            </a:custGeom>
            <a:solidFill>
              <a:srgbClr val="9036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2025</a:t>
              </a:r>
              <a:endParaRPr sz="17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4460675" y="1496375"/>
              <a:ext cx="89325" cy="171175"/>
            </a:xfrm>
            <a:custGeom>
              <a:rect b="b" l="l" r="r" t="t"/>
              <a:pathLst>
                <a:path extrusionOk="0" h="6847" w="3573">
                  <a:moveTo>
                    <a:pt x="2977" y="739"/>
                  </a:moveTo>
                  <a:lnTo>
                    <a:pt x="2977" y="6252"/>
                  </a:lnTo>
                  <a:lnTo>
                    <a:pt x="596" y="6252"/>
                  </a:lnTo>
                  <a:lnTo>
                    <a:pt x="596" y="739"/>
                  </a:lnTo>
                  <a:close/>
                  <a:moveTo>
                    <a:pt x="1" y="1"/>
                  </a:moveTo>
                  <a:lnTo>
                    <a:pt x="1" y="6847"/>
                  </a:lnTo>
                  <a:lnTo>
                    <a:pt x="3572" y="6847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4564850" y="1436850"/>
              <a:ext cx="92900" cy="230700"/>
            </a:xfrm>
            <a:custGeom>
              <a:rect b="b" l="l" r="r" t="t"/>
              <a:pathLst>
                <a:path extrusionOk="0" h="9228" w="3716">
                  <a:moveTo>
                    <a:pt x="3120" y="596"/>
                  </a:moveTo>
                  <a:lnTo>
                    <a:pt x="3120" y="8633"/>
                  </a:lnTo>
                  <a:lnTo>
                    <a:pt x="596" y="8633"/>
                  </a:lnTo>
                  <a:lnTo>
                    <a:pt x="596" y="596"/>
                  </a:lnTo>
                  <a:close/>
                  <a:moveTo>
                    <a:pt x="1" y="1"/>
                  </a:moveTo>
                  <a:lnTo>
                    <a:pt x="1" y="9228"/>
                  </a:lnTo>
                  <a:lnTo>
                    <a:pt x="3716" y="9228"/>
                  </a:lnTo>
                  <a:lnTo>
                    <a:pt x="371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4672600" y="1380900"/>
              <a:ext cx="93200" cy="286650"/>
            </a:xfrm>
            <a:custGeom>
              <a:rect b="b" l="l" r="r" t="t"/>
              <a:pathLst>
                <a:path extrusionOk="0" h="11466" w="3728">
                  <a:moveTo>
                    <a:pt x="3132" y="596"/>
                  </a:moveTo>
                  <a:lnTo>
                    <a:pt x="3132" y="10871"/>
                  </a:lnTo>
                  <a:lnTo>
                    <a:pt x="596" y="10871"/>
                  </a:lnTo>
                  <a:lnTo>
                    <a:pt x="596" y="596"/>
                  </a:lnTo>
                  <a:close/>
                  <a:moveTo>
                    <a:pt x="1" y="0"/>
                  </a:moveTo>
                  <a:lnTo>
                    <a:pt x="1" y="11466"/>
                  </a:lnTo>
                  <a:lnTo>
                    <a:pt x="3727" y="11466"/>
                  </a:lnTo>
                  <a:lnTo>
                    <a:pt x="372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23"/>
            <p:cNvSpPr txBox="1"/>
            <p:nvPr/>
          </p:nvSpPr>
          <p:spPr>
            <a:xfrm>
              <a:off x="2503500" y="1550200"/>
              <a:ext cx="1782900" cy="89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First license spin out</a:t>
              </a:r>
              <a:endParaRPr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12 FTE</a:t>
              </a:r>
              <a:endParaRPr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10M€/yr revenue</a:t>
              </a:r>
              <a:endParaRPr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5" name="Google Shape;235;p23"/>
            <p:cNvSpPr txBox="1"/>
            <p:nvPr/>
          </p:nvSpPr>
          <p:spPr>
            <a:xfrm>
              <a:off x="2562238" y="1203350"/>
              <a:ext cx="17244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Q2 – Raise 10M€</a:t>
              </a:r>
              <a:endParaRPr sz="17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236" name="Google Shape;236;p23"/>
          <p:cNvGrpSpPr/>
          <p:nvPr/>
        </p:nvGrpSpPr>
        <p:grpSpPr>
          <a:xfrm>
            <a:off x="5862375" y="1203350"/>
            <a:ext cx="1783050" cy="1829550"/>
            <a:chOff x="5354475" y="1203350"/>
            <a:chExt cx="1783050" cy="1829550"/>
          </a:xfrm>
        </p:grpSpPr>
        <p:sp>
          <p:nvSpPr>
            <p:cNvPr id="237" name="Google Shape;237;p23"/>
            <p:cNvSpPr/>
            <p:nvPr/>
          </p:nvSpPr>
          <p:spPr>
            <a:xfrm>
              <a:off x="6657075" y="1382375"/>
              <a:ext cx="230425" cy="1119800"/>
            </a:xfrm>
            <a:custGeom>
              <a:rect b="b" l="l" r="r" t="t"/>
              <a:pathLst>
                <a:path extrusionOk="0" h="44792" w="9217">
                  <a:moveTo>
                    <a:pt x="1" y="1"/>
                  </a:moveTo>
                  <a:lnTo>
                    <a:pt x="1" y="33291"/>
                  </a:lnTo>
                  <a:cubicBezTo>
                    <a:pt x="1" y="38244"/>
                    <a:pt x="2823" y="42649"/>
                    <a:pt x="7097" y="44792"/>
                  </a:cubicBezTo>
                  <a:lnTo>
                    <a:pt x="9216" y="44792"/>
                  </a:lnTo>
                  <a:lnTo>
                    <a:pt x="9216" y="43328"/>
                  </a:lnTo>
                  <a:cubicBezTo>
                    <a:pt x="5025" y="41804"/>
                    <a:pt x="2192" y="37827"/>
                    <a:pt x="2192" y="33291"/>
                  </a:cubicBezTo>
                  <a:lnTo>
                    <a:pt x="2192" y="1"/>
                  </a:lnTo>
                  <a:close/>
                </a:path>
              </a:pathLst>
            </a:custGeom>
            <a:solidFill>
              <a:srgbClr val="F211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3"/>
            <p:cNvSpPr/>
            <p:nvPr/>
          </p:nvSpPr>
          <p:spPr>
            <a:xfrm>
              <a:off x="5831075" y="2443825"/>
              <a:ext cx="1240375" cy="589075"/>
            </a:xfrm>
            <a:custGeom>
              <a:rect b="b" l="l" r="r" t="t"/>
              <a:pathLst>
                <a:path extrusionOk="0" h="23563" w="49615">
                  <a:moveTo>
                    <a:pt x="1" y="0"/>
                  </a:moveTo>
                  <a:cubicBezTo>
                    <a:pt x="4621" y="1917"/>
                    <a:pt x="7871" y="6477"/>
                    <a:pt x="7871" y="11788"/>
                  </a:cubicBezTo>
                  <a:cubicBezTo>
                    <a:pt x="7871" y="17098"/>
                    <a:pt x="4621" y="21646"/>
                    <a:pt x="1" y="23563"/>
                  </a:cubicBezTo>
                  <a:lnTo>
                    <a:pt x="37827" y="23563"/>
                  </a:lnTo>
                  <a:cubicBezTo>
                    <a:pt x="44340" y="23563"/>
                    <a:pt x="49614" y="18288"/>
                    <a:pt x="49614" y="11788"/>
                  </a:cubicBezTo>
                  <a:cubicBezTo>
                    <a:pt x="49614" y="5275"/>
                    <a:pt x="44340" y="0"/>
                    <a:pt x="37827" y="0"/>
                  </a:cubicBezTo>
                  <a:close/>
                </a:path>
              </a:pathLst>
            </a:custGeom>
            <a:solidFill>
              <a:srgbClr val="F211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2027</a:t>
              </a:r>
              <a:endParaRPr sz="17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39" name="Google Shape;239;p23"/>
            <p:cNvSpPr/>
            <p:nvPr/>
          </p:nvSpPr>
          <p:spPr>
            <a:xfrm>
              <a:off x="6915750" y="1412900"/>
              <a:ext cx="145875" cy="82925"/>
            </a:xfrm>
            <a:custGeom>
              <a:rect b="b" l="l" r="r" t="t"/>
              <a:pathLst>
                <a:path extrusionOk="0" h="3317" w="5835">
                  <a:moveTo>
                    <a:pt x="2971" y="0"/>
                  </a:moveTo>
                  <a:cubicBezTo>
                    <a:pt x="2233" y="0"/>
                    <a:pt x="1495" y="280"/>
                    <a:pt x="929" y="840"/>
                  </a:cubicBezTo>
                  <a:cubicBezTo>
                    <a:pt x="262" y="1518"/>
                    <a:pt x="0" y="2447"/>
                    <a:pt x="131" y="3316"/>
                  </a:cubicBezTo>
                  <a:lnTo>
                    <a:pt x="739" y="3256"/>
                  </a:lnTo>
                  <a:cubicBezTo>
                    <a:pt x="619" y="2554"/>
                    <a:pt x="822" y="1816"/>
                    <a:pt x="1370" y="1280"/>
                  </a:cubicBezTo>
                  <a:cubicBezTo>
                    <a:pt x="1810" y="834"/>
                    <a:pt x="2391" y="610"/>
                    <a:pt x="2971" y="610"/>
                  </a:cubicBezTo>
                  <a:cubicBezTo>
                    <a:pt x="3551" y="610"/>
                    <a:pt x="4132" y="834"/>
                    <a:pt x="4572" y="1280"/>
                  </a:cubicBezTo>
                  <a:cubicBezTo>
                    <a:pt x="5001" y="1709"/>
                    <a:pt x="5215" y="2256"/>
                    <a:pt x="5239" y="2828"/>
                  </a:cubicBezTo>
                  <a:lnTo>
                    <a:pt x="5834" y="2768"/>
                  </a:lnTo>
                  <a:cubicBezTo>
                    <a:pt x="5811" y="2066"/>
                    <a:pt x="5537" y="1375"/>
                    <a:pt x="5013" y="840"/>
                  </a:cubicBezTo>
                  <a:cubicBezTo>
                    <a:pt x="4447" y="280"/>
                    <a:pt x="3709" y="0"/>
                    <a:pt x="297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3"/>
            <p:cNvSpPr/>
            <p:nvPr/>
          </p:nvSpPr>
          <p:spPr>
            <a:xfrm>
              <a:off x="6877350" y="1382225"/>
              <a:ext cx="260175" cy="250200"/>
            </a:xfrm>
            <a:custGeom>
              <a:rect b="b" l="l" r="r" t="t"/>
              <a:pathLst>
                <a:path extrusionOk="0" h="10008" w="10407">
                  <a:moveTo>
                    <a:pt x="4507" y="611"/>
                  </a:moveTo>
                  <a:cubicBezTo>
                    <a:pt x="5403" y="611"/>
                    <a:pt x="6299" y="953"/>
                    <a:pt x="6977" y="1638"/>
                  </a:cubicBezTo>
                  <a:cubicBezTo>
                    <a:pt x="8335" y="2995"/>
                    <a:pt x="8335" y="5222"/>
                    <a:pt x="6977" y="6579"/>
                  </a:cubicBezTo>
                  <a:cubicBezTo>
                    <a:pt x="6299" y="7258"/>
                    <a:pt x="5403" y="7597"/>
                    <a:pt x="4507" y="7597"/>
                  </a:cubicBezTo>
                  <a:cubicBezTo>
                    <a:pt x="3611" y="7597"/>
                    <a:pt x="2715" y="7258"/>
                    <a:pt x="2036" y="6579"/>
                  </a:cubicBezTo>
                  <a:cubicBezTo>
                    <a:pt x="667" y="5222"/>
                    <a:pt x="667" y="2995"/>
                    <a:pt x="2036" y="1638"/>
                  </a:cubicBezTo>
                  <a:cubicBezTo>
                    <a:pt x="2715" y="953"/>
                    <a:pt x="3611" y="611"/>
                    <a:pt x="4507" y="611"/>
                  </a:cubicBezTo>
                  <a:close/>
                  <a:moveTo>
                    <a:pt x="8299" y="7365"/>
                  </a:moveTo>
                  <a:lnTo>
                    <a:pt x="9537" y="8603"/>
                  </a:lnTo>
                  <a:lnTo>
                    <a:pt x="9002" y="9139"/>
                  </a:lnTo>
                  <a:lnTo>
                    <a:pt x="7763" y="7901"/>
                  </a:lnTo>
                  <a:lnTo>
                    <a:pt x="8299" y="7365"/>
                  </a:lnTo>
                  <a:close/>
                  <a:moveTo>
                    <a:pt x="4507" y="1"/>
                  </a:moveTo>
                  <a:cubicBezTo>
                    <a:pt x="3456" y="1"/>
                    <a:pt x="2405" y="400"/>
                    <a:pt x="1608" y="1197"/>
                  </a:cubicBezTo>
                  <a:cubicBezTo>
                    <a:pt x="0" y="2805"/>
                    <a:pt x="0" y="5412"/>
                    <a:pt x="1608" y="7008"/>
                  </a:cubicBezTo>
                  <a:cubicBezTo>
                    <a:pt x="2404" y="7811"/>
                    <a:pt x="3452" y="8210"/>
                    <a:pt x="4502" y="8210"/>
                  </a:cubicBezTo>
                  <a:cubicBezTo>
                    <a:pt x="5445" y="8210"/>
                    <a:pt x="6390" y="7888"/>
                    <a:pt x="7156" y="7246"/>
                  </a:cubicBezTo>
                  <a:lnTo>
                    <a:pt x="7358" y="7448"/>
                  </a:lnTo>
                  <a:lnTo>
                    <a:pt x="6894" y="7901"/>
                  </a:lnTo>
                  <a:lnTo>
                    <a:pt x="9002" y="10008"/>
                  </a:lnTo>
                  <a:lnTo>
                    <a:pt x="10406" y="8603"/>
                  </a:lnTo>
                  <a:lnTo>
                    <a:pt x="8299" y="6496"/>
                  </a:lnTo>
                  <a:lnTo>
                    <a:pt x="7835" y="6960"/>
                  </a:lnTo>
                  <a:lnTo>
                    <a:pt x="7644" y="6758"/>
                  </a:lnTo>
                  <a:cubicBezTo>
                    <a:pt x="9002" y="5150"/>
                    <a:pt x="8930" y="2721"/>
                    <a:pt x="7406" y="1197"/>
                  </a:cubicBezTo>
                  <a:cubicBezTo>
                    <a:pt x="6608" y="400"/>
                    <a:pt x="5558" y="1"/>
                    <a:pt x="4507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3"/>
            <p:cNvSpPr txBox="1"/>
            <p:nvPr/>
          </p:nvSpPr>
          <p:spPr>
            <a:xfrm>
              <a:off x="5354475" y="1203350"/>
              <a:ext cx="1305900" cy="9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Achieve operating profitability</a:t>
              </a:r>
              <a:endParaRPr sz="17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242" name="Google Shape;242;p23"/>
          <p:cNvGrpSpPr/>
          <p:nvPr/>
        </p:nvGrpSpPr>
        <p:grpSpPr>
          <a:xfrm>
            <a:off x="1173200" y="2443825"/>
            <a:ext cx="2850050" cy="1911950"/>
            <a:chOff x="665300" y="2443825"/>
            <a:chExt cx="2850050" cy="1911950"/>
          </a:xfrm>
        </p:grpSpPr>
        <p:sp>
          <p:nvSpPr>
            <p:cNvPr id="243" name="Google Shape;243;p23"/>
            <p:cNvSpPr/>
            <p:nvPr/>
          </p:nvSpPr>
          <p:spPr>
            <a:xfrm>
              <a:off x="3035500" y="2993300"/>
              <a:ext cx="230100" cy="1120100"/>
            </a:xfrm>
            <a:custGeom>
              <a:rect b="b" l="l" r="r" t="t"/>
              <a:pathLst>
                <a:path extrusionOk="0" h="44804" w="9204">
                  <a:moveTo>
                    <a:pt x="7097" y="0"/>
                  </a:moveTo>
                  <a:cubicBezTo>
                    <a:pt x="2810" y="2143"/>
                    <a:pt x="0" y="6549"/>
                    <a:pt x="0" y="11514"/>
                  </a:cubicBezTo>
                  <a:lnTo>
                    <a:pt x="0" y="44803"/>
                  </a:lnTo>
                  <a:lnTo>
                    <a:pt x="2179" y="44803"/>
                  </a:lnTo>
                  <a:lnTo>
                    <a:pt x="2179" y="11514"/>
                  </a:lnTo>
                  <a:cubicBezTo>
                    <a:pt x="2179" y="6965"/>
                    <a:pt x="5025" y="2989"/>
                    <a:pt x="9204" y="1477"/>
                  </a:cubicBezTo>
                  <a:lnTo>
                    <a:pt x="9204" y="0"/>
                  </a:lnTo>
                  <a:close/>
                </a:path>
              </a:pathLst>
            </a:custGeom>
            <a:solidFill>
              <a:srgbClr val="593F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2275275" y="2443825"/>
              <a:ext cx="1240075" cy="589075"/>
            </a:xfrm>
            <a:custGeom>
              <a:rect b="b" l="l" r="r" t="t"/>
              <a:pathLst>
                <a:path extrusionOk="0" h="23563" w="49603">
                  <a:moveTo>
                    <a:pt x="1" y="0"/>
                  </a:moveTo>
                  <a:cubicBezTo>
                    <a:pt x="4621" y="1917"/>
                    <a:pt x="7871" y="6477"/>
                    <a:pt x="7871" y="11788"/>
                  </a:cubicBezTo>
                  <a:cubicBezTo>
                    <a:pt x="7871" y="17098"/>
                    <a:pt x="4621" y="21646"/>
                    <a:pt x="1" y="23563"/>
                  </a:cubicBezTo>
                  <a:lnTo>
                    <a:pt x="37827" y="23563"/>
                  </a:lnTo>
                  <a:cubicBezTo>
                    <a:pt x="44328" y="23563"/>
                    <a:pt x="49602" y="18288"/>
                    <a:pt x="49602" y="11788"/>
                  </a:cubicBezTo>
                  <a:cubicBezTo>
                    <a:pt x="49602" y="5275"/>
                    <a:pt x="44328" y="0"/>
                    <a:pt x="37827" y="0"/>
                  </a:cubicBezTo>
                  <a:close/>
                </a:path>
              </a:pathLst>
            </a:custGeom>
            <a:solidFill>
              <a:srgbClr val="593F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2024</a:t>
              </a:r>
              <a:endParaRPr sz="17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45" name="Google Shape;245;p23"/>
            <p:cNvSpPr/>
            <p:nvPr/>
          </p:nvSpPr>
          <p:spPr>
            <a:xfrm>
              <a:off x="3219450" y="3823750"/>
              <a:ext cx="289350" cy="289650"/>
            </a:xfrm>
            <a:custGeom>
              <a:rect b="b" l="l" r="r" t="t"/>
              <a:pathLst>
                <a:path extrusionOk="0" h="11586" w="11574">
                  <a:moveTo>
                    <a:pt x="5787" y="620"/>
                  </a:moveTo>
                  <a:cubicBezTo>
                    <a:pt x="8633" y="620"/>
                    <a:pt x="10954" y="2941"/>
                    <a:pt x="10954" y="5799"/>
                  </a:cubicBezTo>
                  <a:cubicBezTo>
                    <a:pt x="10954" y="8645"/>
                    <a:pt x="8633" y="10966"/>
                    <a:pt x="5787" y="10966"/>
                  </a:cubicBezTo>
                  <a:cubicBezTo>
                    <a:pt x="2929" y="10966"/>
                    <a:pt x="608" y="8645"/>
                    <a:pt x="608" y="5799"/>
                  </a:cubicBezTo>
                  <a:cubicBezTo>
                    <a:pt x="608" y="2941"/>
                    <a:pt x="2929" y="620"/>
                    <a:pt x="5787" y="620"/>
                  </a:cubicBezTo>
                  <a:close/>
                  <a:moveTo>
                    <a:pt x="5787" y="1"/>
                  </a:moveTo>
                  <a:cubicBezTo>
                    <a:pt x="2596" y="1"/>
                    <a:pt x="1" y="2596"/>
                    <a:pt x="1" y="5799"/>
                  </a:cubicBezTo>
                  <a:cubicBezTo>
                    <a:pt x="1" y="8990"/>
                    <a:pt x="2596" y="11585"/>
                    <a:pt x="5787" y="11585"/>
                  </a:cubicBezTo>
                  <a:cubicBezTo>
                    <a:pt x="8978" y="11585"/>
                    <a:pt x="11573" y="8990"/>
                    <a:pt x="11573" y="5799"/>
                  </a:cubicBezTo>
                  <a:cubicBezTo>
                    <a:pt x="11573" y="2596"/>
                    <a:pt x="8978" y="1"/>
                    <a:pt x="5787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3"/>
            <p:cNvSpPr/>
            <p:nvPr/>
          </p:nvSpPr>
          <p:spPr>
            <a:xfrm>
              <a:off x="3298025" y="3870175"/>
              <a:ext cx="130700" cy="208400"/>
            </a:xfrm>
            <a:custGeom>
              <a:rect b="b" l="l" r="r" t="t"/>
              <a:pathLst>
                <a:path extrusionOk="0" h="8336" w="5228">
                  <a:moveTo>
                    <a:pt x="2299" y="1227"/>
                  </a:moveTo>
                  <a:lnTo>
                    <a:pt x="2299" y="3668"/>
                  </a:lnTo>
                  <a:cubicBezTo>
                    <a:pt x="2156" y="3632"/>
                    <a:pt x="2096" y="3609"/>
                    <a:pt x="2001" y="3573"/>
                  </a:cubicBezTo>
                  <a:cubicBezTo>
                    <a:pt x="1751" y="3501"/>
                    <a:pt x="1560" y="3418"/>
                    <a:pt x="1406" y="3323"/>
                  </a:cubicBezTo>
                  <a:cubicBezTo>
                    <a:pt x="1263" y="3228"/>
                    <a:pt x="1144" y="3120"/>
                    <a:pt x="1072" y="2989"/>
                  </a:cubicBezTo>
                  <a:cubicBezTo>
                    <a:pt x="1001" y="2847"/>
                    <a:pt x="965" y="2680"/>
                    <a:pt x="965" y="2477"/>
                  </a:cubicBezTo>
                  <a:cubicBezTo>
                    <a:pt x="965" y="2085"/>
                    <a:pt x="1084" y="1775"/>
                    <a:pt x="1358" y="1549"/>
                  </a:cubicBezTo>
                  <a:cubicBezTo>
                    <a:pt x="1584" y="1370"/>
                    <a:pt x="1846" y="1263"/>
                    <a:pt x="2299" y="1227"/>
                  </a:cubicBezTo>
                  <a:close/>
                  <a:moveTo>
                    <a:pt x="2894" y="4478"/>
                  </a:moveTo>
                  <a:cubicBezTo>
                    <a:pt x="3049" y="4513"/>
                    <a:pt x="3204" y="4549"/>
                    <a:pt x="3335" y="4585"/>
                  </a:cubicBezTo>
                  <a:cubicBezTo>
                    <a:pt x="3585" y="4668"/>
                    <a:pt x="3811" y="4752"/>
                    <a:pt x="3989" y="4859"/>
                  </a:cubicBezTo>
                  <a:cubicBezTo>
                    <a:pt x="4168" y="4966"/>
                    <a:pt x="4299" y="5097"/>
                    <a:pt x="4382" y="5240"/>
                  </a:cubicBezTo>
                  <a:cubicBezTo>
                    <a:pt x="4478" y="5383"/>
                    <a:pt x="4501" y="5561"/>
                    <a:pt x="4501" y="5775"/>
                  </a:cubicBezTo>
                  <a:cubicBezTo>
                    <a:pt x="4501" y="6168"/>
                    <a:pt x="4347" y="6466"/>
                    <a:pt x="4037" y="6668"/>
                  </a:cubicBezTo>
                  <a:cubicBezTo>
                    <a:pt x="3763" y="6835"/>
                    <a:pt x="3489" y="6942"/>
                    <a:pt x="2894" y="6954"/>
                  </a:cubicBezTo>
                  <a:lnTo>
                    <a:pt x="2894" y="4478"/>
                  </a:lnTo>
                  <a:close/>
                  <a:moveTo>
                    <a:pt x="2299" y="1"/>
                  </a:moveTo>
                  <a:lnTo>
                    <a:pt x="2299" y="632"/>
                  </a:lnTo>
                  <a:cubicBezTo>
                    <a:pt x="2144" y="644"/>
                    <a:pt x="1894" y="680"/>
                    <a:pt x="1715" y="739"/>
                  </a:cubicBezTo>
                  <a:cubicBezTo>
                    <a:pt x="1418" y="823"/>
                    <a:pt x="1168" y="953"/>
                    <a:pt x="953" y="1108"/>
                  </a:cubicBezTo>
                  <a:cubicBezTo>
                    <a:pt x="727" y="1275"/>
                    <a:pt x="572" y="1489"/>
                    <a:pt x="453" y="1727"/>
                  </a:cubicBezTo>
                  <a:cubicBezTo>
                    <a:pt x="334" y="1977"/>
                    <a:pt x="275" y="2263"/>
                    <a:pt x="275" y="2573"/>
                  </a:cubicBezTo>
                  <a:cubicBezTo>
                    <a:pt x="275" y="2847"/>
                    <a:pt x="322" y="3085"/>
                    <a:pt x="417" y="3275"/>
                  </a:cubicBezTo>
                  <a:cubicBezTo>
                    <a:pt x="501" y="3466"/>
                    <a:pt x="644" y="3620"/>
                    <a:pt x="834" y="3763"/>
                  </a:cubicBezTo>
                  <a:cubicBezTo>
                    <a:pt x="1013" y="3894"/>
                    <a:pt x="1227" y="4001"/>
                    <a:pt x="1501" y="4097"/>
                  </a:cubicBezTo>
                  <a:cubicBezTo>
                    <a:pt x="1739" y="4180"/>
                    <a:pt x="2001" y="4252"/>
                    <a:pt x="2299" y="4323"/>
                  </a:cubicBezTo>
                  <a:lnTo>
                    <a:pt x="2299" y="6930"/>
                  </a:lnTo>
                  <a:cubicBezTo>
                    <a:pt x="2299" y="6918"/>
                    <a:pt x="2120" y="6907"/>
                    <a:pt x="2025" y="6883"/>
                  </a:cubicBezTo>
                  <a:cubicBezTo>
                    <a:pt x="1787" y="6835"/>
                    <a:pt x="1572" y="6776"/>
                    <a:pt x="1358" y="6680"/>
                  </a:cubicBezTo>
                  <a:cubicBezTo>
                    <a:pt x="1156" y="6597"/>
                    <a:pt x="965" y="6490"/>
                    <a:pt x="798" y="6383"/>
                  </a:cubicBezTo>
                  <a:cubicBezTo>
                    <a:pt x="620" y="6264"/>
                    <a:pt x="477" y="6145"/>
                    <a:pt x="358" y="6014"/>
                  </a:cubicBezTo>
                  <a:lnTo>
                    <a:pt x="1" y="6561"/>
                  </a:lnTo>
                  <a:cubicBezTo>
                    <a:pt x="668" y="7133"/>
                    <a:pt x="1406" y="7454"/>
                    <a:pt x="2299" y="7538"/>
                  </a:cubicBezTo>
                  <a:lnTo>
                    <a:pt x="2299" y="8335"/>
                  </a:lnTo>
                  <a:lnTo>
                    <a:pt x="2894" y="8335"/>
                  </a:lnTo>
                  <a:lnTo>
                    <a:pt x="2894" y="7550"/>
                  </a:lnTo>
                  <a:cubicBezTo>
                    <a:pt x="3192" y="7538"/>
                    <a:pt x="3489" y="7502"/>
                    <a:pt x="3739" y="7442"/>
                  </a:cubicBezTo>
                  <a:cubicBezTo>
                    <a:pt x="4037" y="7371"/>
                    <a:pt x="4311" y="7252"/>
                    <a:pt x="4525" y="7097"/>
                  </a:cubicBezTo>
                  <a:cubicBezTo>
                    <a:pt x="4751" y="6942"/>
                    <a:pt x="4930" y="6752"/>
                    <a:pt x="5049" y="6526"/>
                  </a:cubicBezTo>
                  <a:cubicBezTo>
                    <a:pt x="5168" y="6287"/>
                    <a:pt x="5228" y="6026"/>
                    <a:pt x="5228" y="5704"/>
                  </a:cubicBezTo>
                  <a:cubicBezTo>
                    <a:pt x="5228" y="5395"/>
                    <a:pt x="5180" y="5144"/>
                    <a:pt x="5073" y="4930"/>
                  </a:cubicBezTo>
                  <a:cubicBezTo>
                    <a:pt x="4966" y="4728"/>
                    <a:pt x="4811" y="4549"/>
                    <a:pt x="4597" y="4406"/>
                  </a:cubicBezTo>
                  <a:cubicBezTo>
                    <a:pt x="4394" y="4263"/>
                    <a:pt x="4120" y="4144"/>
                    <a:pt x="3823" y="4049"/>
                  </a:cubicBezTo>
                  <a:cubicBezTo>
                    <a:pt x="3561" y="3954"/>
                    <a:pt x="3335" y="3882"/>
                    <a:pt x="2894" y="3811"/>
                  </a:cubicBezTo>
                  <a:lnTo>
                    <a:pt x="2894" y="1215"/>
                  </a:lnTo>
                  <a:cubicBezTo>
                    <a:pt x="3192" y="1239"/>
                    <a:pt x="3513" y="1299"/>
                    <a:pt x="3775" y="1406"/>
                  </a:cubicBezTo>
                  <a:cubicBezTo>
                    <a:pt x="4097" y="1549"/>
                    <a:pt x="4370" y="1715"/>
                    <a:pt x="4561" y="1942"/>
                  </a:cubicBezTo>
                  <a:lnTo>
                    <a:pt x="4894" y="1394"/>
                  </a:lnTo>
                  <a:cubicBezTo>
                    <a:pt x="4608" y="1144"/>
                    <a:pt x="4263" y="953"/>
                    <a:pt x="3906" y="811"/>
                  </a:cubicBezTo>
                  <a:cubicBezTo>
                    <a:pt x="3608" y="703"/>
                    <a:pt x="3335" y="632"/>
                    <a:pt x="2894" y="62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3"/>
            <p:cNvSpPr txBox="1"/>
            <p:nvPr/>
          </p:nvSpPr>
          <p:spPr>
            <a:xfrm>
              <a:off x="665300" y="3080325"/>
              <a:ext cx="2370300" cy="9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Complete POC</a:t>
              </a:r>
              <a:endParaRPr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First product</a:t>
              </a:r>
              <a:endParaRPr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First partnership J/V</a:t>
              </a:r>
              <a:endParaRPr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6 FTE</a:t>
              </a:r>
              <a:endParaRPr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8" name="Google Shape;248;p23"/>
            <p:cNvSpPr txBox="1"/>
            <p:nvPr/>
          </p:nvSpPr>
          <p:spPr>
            <a:xfrm>
              <a:off x="1187504" y="3926175"/>
              <a:ext cx="18480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Q2 – First revenue</a:t>
              </a:r>
              <a:endParaRPr sz="17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249" name="Google Shape;249;p23"/>
          <p:cNvGrpSpPr/>
          <p:nvPr/>
        </p:nvGrpSpPr>
        <p:grpSpPr>
          <a:xfrm>
            <a:off x="4134150" y="2443825"/>
            <a:ext cx="2259925" cy="1745725"/>
            <a:chOff x="3626250" y="2443825"/>
            <a:chExt cx="2259925" cy="1745725"/>
          </a:xfrm>
        </p:grpSpPr>
        <p:sp>
          <p:nvSpPr>
            <p:cNvPr id="250" name="Google Shape;250;p23"/>
            <p:cNvSpPr/>
            <p:nvPr/>
          </p:nvSpPr>
          <p:spPr>
            <a:xfrm>
              <a:off x="5409300" y="2993300"/>
              <a:ext cx="230125" cy="1120100"/>
            </a:xfrm>
            <a:custGeom>
              <a:rect b="b" l="l" r="r" t="t"/>
              <a:pathLst>
                <a:path extrusionOk="0" h="44804" w="9205">
                  <a:moveTo>
                    <a:pt x="7097" y="0"/>
                  </a:moveTo>
                  <a:cubicBezTo>
                    <a:pt x="2811" y="2143"/>
                    <a:pt x="1" y="6549"/>
                    <a:pt x="1" y="11514"/>
                  </a:cubicBezTo>
                  <a:lnTo>
                    <a:pt x="1" y="44803"/>
                  </a:lnTo>
                  <a:lnTo>
                    <a:pt x="2180" y="44803"/>
                  </a:lnTo>
                  <a:lnTo>
                    <a:pt x="2180" y="11514"/>
                  </a:lnTo>
                  <a:cubicBezTo>
                    <a:pt x="2180" y="6965"/>
                    <a:pt x="5025" y="2989"/>
                    <a:pt x="9204" y="1477"/>
                  </a:cubicBezTo>
                  <a:lnTo>
                    <a:pt x="9204" y="0"/>
                  </a:lnTo>
                  <a:close/>
                </a:path>
              </a:pathLst>
            </a:custGeom>
            <a:solidFill>
              <a:srgbClr val="B62D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23"/>
            <p:cNvSpPr/>
            <p:nvPr/>
          </p:nvSpPr>
          <p:spPr>
            <a:xfrm>
              <a:off x="4645825" y="2443825"/>
              <a:ext cx="1240350" cy="589075"/>
            </a:xfrm>
            <a:custGeom>
              <a:rect b="b" l="l" r="r" t="t"/>
              <a:pathLst>
                <a:path extrusionOk="0" h="23563" w="49614">
                  <a:moveTo>
                    <a:pt x="0" y="0"/>
                  </a:moveTo>
                  <a:cubicBezTo>
                    <a:pt x="4620" y="1917"/>
                    <a:pt x="7870" y="6477"/>
                    <a:pt x="7870" y="11788"/>
                  </a:cubicBezTo>
                  <a:cubicBezTo>
                    <a:pt x="7870" y="17098"/>
                    <a:pt x="4620" y="21646"/>
                    <a:pt x="0" y="23563"/>
                  </a:cubicBezTo>
                  <a:lnTo>
                    <a:pt x="37826" y="23563"/>
                  </a:lnTo>
                  <a:cubicBezTo>
                    <a:pt x="44339" y="23563"/>
                    <a:pt x="49614" y="18288"/>
                    <a:pt x="49614" y="11788"/>
                  </a:cubicBezTo>
                  <a:cubicBezTo>
                    <a:pt x="49614" y="5275"/>
                    <a:pt x="44339" y="0"/>
                    <a:pt x="37826" y="0"/>
                  </a:cubicBezTo>
                  <a:close/>
                </a:path>
              </a:pathLst>
            </a:custGeom>
            <a:solidFill>
              <a:srgbClr val="B62D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2026</a:t>
              </a:r>
              <a:endParaRPr sz="17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52" name="Google Shape;252;p23"/>
            <p:cNvSpPr txBox="1"/>
            <p:nvPr/>
          </p:nvSpPr>
          <p:spPr>
            <a:xfrm>
              <a:off x="3626250" y="3284750"/>
              <a:ext cx="1783200" cy="9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Grow company</a:t>
              </a:r>
              <a:endParaRPr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Multiple products Revenues</a:t>
              </a:r>
              <a:endParaRPr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Additional Investment</a:t>
              </a:r>
              <a:endParaRPr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53" name="Google Shape;253;p23"/>
          <p:cNvSpPr/>
          <p:nvPr/>
        </p:nvSpPr>
        <p:spPr>
          <a:xfrm>
            <a:off x="350350" y="225950"/>
            <a:ext cx="1547100" cy="2103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1C4587"/>
              </a:gs>
              <a:gs pos="100000">
                <a:srgbClr val="FF0000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Timeline</a:t>
            </a:r>
            <a:endParaRPr sz="10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54" name="Google Shape;254;p23"/>
          <p:cNvSpPr txBox="1"/>
          <p:nvPr/>
        </p:nvSpPr>
        <p:spPr>
          <a:xfrm>
            <a:off x="6042300" y="4927200"/>
            <a:ext cx="3177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Made with Slidesgo and Freepik</a:t>
            </a:r>
            <a:endParaRPr sz="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013" y="2388075"/>
            <a:ext cx="764025" cy="748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2877" y="3734749"/>
            <a:ext cx="835542" cy="81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4"/>
          <p:cNvPicPr preferRelativeResize="0"/>
          <p:nvPr/>
        </p:nvPicPr>
        <p:blipFill rotWithShape="1">
          <a:blip r:embed="rId5">
            <a:alphaModFix/>
          </a:blip>
          <a:srcRect b="13082" l="1755" r="1765" t="13171"/>
          <a:stretch/>
        </p:blipFill>
        <p:spPr>
          <a:xfrm>
            <a:off x="755425" y="993800"/>
            <a:ext cx="813000" cy="796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62" name="Google Shape;262;p24"/>
          <p:cNvSpPr/>
          <p:nvPr/>
        </p:nvSpPr>
        <p:spPr>
          <a:xfrm>
            <a:off x="570400" y="1861049"/>
            <a:ext cx="1348200" cy="279000"/>
          </a:xfrm>
          <a:prstGeom prst="roundRect">
            <a:avLst>
              <a:gd fmla="val 34439" name="adj"/>
            </a:avLst>
          </a:prstGeom>
          <a:solidFill>
            <a:srgbClr val="9434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Brian Sefton, MBA CEO</a:t>
            </a:r>
            <a:endParaRPr sz="9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63" name="Google Shape;263;p24"/>
          <p:cNvSpPr/>
          <p:nvPr/>
        </p:nvSpPr>
        <p:spPr>
          <a:xfrm>
            <a:off x="517500" y="3204100"/>
            <a:ext cx="1461000" cy="279000"/>
          </a:xfrm>
          <a:prstGeom prst="roundRect">
            <a:avLst>
              <a:gd fmla="val 34439" name="adj"/>
            </a:avLst>
          </a:prstGeom>
          <a:solidFill>
            <a:srgbClr val="9434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Joan Hérisson PhD. CTO</a:t>
            </a:r>
            <a:endParaRPr sz="9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64" name="Google Shape;264;p24"/>
          <p:cNvSpPr/>
          <p:nvPr/>
        </p:nvSpPr>
        <p:spPr>
          <a:xfrm>
            <a:off x="517500" y="4595375"/>
            <a:ext cx="1503600" cy="279000"/>
          </a:xfrm>
          <a:prstGeom prst="roundRect">
            <a:avLst>
              <a:gd fmla="val 34439" name="adj"/>
            </a:avLst>
          </a:prstGeom>
          <a:solidFill>
            <a:srgbClr val="B82D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Jean-Loup Faulon PhD.</a:t>
            </a:r>
            <a:endParaRPr sz="9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65" name="Google Shape;265;p24"/>
          <p:cNvSpPr txBox="1"/>
          <p:nvPr/>
        </p:nvSpPr>
        <p:spPr>
          <a:xfrm>
            <a:off x="2038025" y="1010575"/>
            <a:ext cx="5930400" cy="12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30 yrs in biotech</a:t>
            </a:r>
            <a:r>
              <a:rPr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, pharma, software;</a:t>
            </a:r>
            <a:endParaRPr sz="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20 yrs as CEO</a:t>
            </a:r>
            <a:r>
              <a:rPr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&amp; CTO;</a:t>
            </a:r>
            <a:endParaRPr sz="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12 yrs experience developing gas fermentation, carbon capture, synbio and biotransformation for climate tech </a:t>
            </a:r>
            <a:endParaRPr sz="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b="1"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Founder @ NovoNutrients</a:t>
            </a:r>
            <a:r>
              <a:rPr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(foods &amp; fine chemicals via CO2 capture. </a:t>
            </a:r>
            <a:endParaRPr sz="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Author of multiple issued patents in synthetic biology, gas fermentation, carbon capture and conversion, bioengineering</a:t>
            </a:r>
            <a:r>
              <a:rPr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.</a:t>
            </a:r>
            <a:endParaRPr sz="8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66" name="Google Shape;266;p24"/>
          <p:cNvSpPr txBox="1"/>
          <p:nvPr/>
        </p:nvSpPr>
        <p:spPr>
          <a:xfrm>
            <a:off x="2080225" y="2388075"/>
            <a:ext cx="64551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20 yrs in computational biology</a:t>
            </a:r>
            <a:r>
              <a:rPr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, bioinformatics, and synbio;</a:t>
            </a:r>
            <a:endParaRPr sz="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SynBioCAD technical creator;</a:t>
            </a:r>
            <a:endParaRPr sz="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Previously:</a:t>
            </a:r>
            <a:endParaRPr sz="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Deputy Director </a:t>
            </a:r>
            <a:r>
              <a:rPr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&amp;</a:t>
            </a:r>
            <a:r>
              <a:rPr b="1"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Head of Synthetic Biology Labs</a:t>
            </a:r>
            <a:r>
              <a:rPr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@ Evry University.</a:t>
            </a:r>
            <a:endParaRPr sz="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10 Years as development and programming lead for multiple bioinformatics, AI/ML and bioengineering tools and applications</a:t>
            </a:r>
            <a:endParaRPr sz="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67" name="Google Shape;267;p24"/>
          <p:cNvSpPr txBox="1"/>
          <p:nvPr/>
        </p:nvSpPr>
        <p:spPr>
          <a:xfrm>
            <a:off x="2142500" y="3800138"/>
            <a:ext cx="52407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Pioneer</a:t>
            </a:r>
            <a:r>
              <a:rPr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with </a:t>
            </a:r>
            <a:r>
              <a:rPr b="1"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30 yrs in synbio, AI and ML</a:t>
            </a:r>
            <a:r>
              <a:rPr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;</a:t>
            </a:r>
            <a:endParaRPr sz="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Global expert with </a:t>
            </a:r>
            <a:r>
              <a:rPr b="1"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+150 papers</a:t>
            </a:r>
            <a:r>
              <a:rPr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;</a:t>
            </a:r>
            <a:endParaRPr sz="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Senior Research Director</a:t>
            </a:r>
            <a:r>
              <a:rPr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@ INRAE;</a:t>
            </a:r>
            <a:endParaRPr sz="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Head of SynBio Master</a:t>
            </a:r>
            <a:r>
              <a:rPr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@ University of Paris-Saclay;</a:t>
            </a:r>
            <a:endParaRPr sz="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French </a:t>
            </a:r>
            <a:r>
              <a:rPr b="1"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Government</a:t>
            </a:r>
            <a:r>
              <a:rPr b="1"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Advisor</a:t>
            </a:r>
            <a:r>
              <a:rPr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for </a:t>
            </a:r>
            <a:r>
              <a:rPr b="1"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national</a:t>
            </a:r>
            <a:r>
              <a:rPr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bio-production </a:t>
            </a:r>
            <a:r>
              <a:rPr b="1"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strategy</a:t>
            </a:r>
            <a:r>
              <a:rPr lang="en" sz="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.</a:t>
            </a:r>
            <a:endParaRPr sz="8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grpSp>
        <p:nvGrpSpPr>
          <p:cNvPr id="268" name="Google Shape;268;p24"/>
          <p:cNvGrpSpPr/>
          <p:nvPr/>
        </p:nvGrpSpPr>
        <p:grpSpPr>
          <a:xfrm>
            <a:off x="2162930" y="3028608"/>
            <a:ext cx="1578935" cy="386013"/>
            <a:chOff x="2736968" y="4244083"/>
            <a:chExt cx="1578935" cy="386013"/>
          </a:xfrm>
        </p:grpSpPr>
        <p:pic>
          <p:nvPicPr>
            <p:cNvPr id="269" name="Google Shape;269;p2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736968" y="4244083"/>
              <a:ext cx="965034" cy="3860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2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765060" y="4253475"/>
              <a:ext cx="550843" cy="3672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1" name="Google Shape;271;p24"/>
          <p:cNvGrpSpPr/>
          <p:nvPr/>
        </p:nvGrpSpPr>
        <p:grpSpPr>
          <a:xfrm>
            <a:off x="2038025" y="1917949"/>
            <a:ext cx="1776554" cy="251487"/>
            <a:chOff x="439825" y="4320759"/>
            <a:chExt cx="1825101" cy="251461"/>
          </a:xfrm>
        </p:grpSpPr>
        <p:pic>
          <p:nvPicPr>
            <p:cNvPr id="272" name="Google Shape;272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39825" y="4337065"/>
              <a:ext cx="872707" cy="21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24"/>
            <p:cNvPicPr preferRelativeResize="0"/>
            <p:nvPr/>
          </p:nvPicPr>
          <p:blipFill rotWithShape="1">
            <a:blip r:embed="rId9">
              <a:alphaModFix/>
            </a:blip>
            <a:srcRect b="25409" l="0" r="0" t="25678"/>
            <a:stretch/>
          </p:blipFill>
          <p:spPr>
            <a:xfrm>
              <a:off x="1350525" y="4320759"/>
              <a:ext cx="914401" cy="2514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4" name="Google Shape;274;p24"/>
          <p:cNvSpPr/>
          <p:nvPr/>
        </p:nvSpPr>
        <p:spPr>
          <a:xfrm>
            <a:off x="350350" y="225950"/>
            <a:ext cx="1547100" cy="2103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1C4587"/>
              </a:gs>
              <a:gs pos="100000">
                <a:srgbClr val="FF0000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COFOUNDERS</a:t>
            </a:r>
            <a:endParaRPr sz="10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grpSp>
        <p:nvGrpSpPr>
          <p:cNvPr id="275" name="Google Shape;275;p24"/>
          <p:cNvGrpSpPr/>
          <p:nvPr/>
        </p:nvGrpSpPr>
        <p:grpSpPr>
          <a:xfrm>
            <a:off x="2168487" y="4553416"/>
            <a:ext cx="1481778" cy="279071"/>
            <a:chOff x="7145275" y="4306954"/>
            <a:chExt cx="1481778" cy="279071"/>
          </a:xfrm>
        </p:grpSpPr>
        <p:pic>
          <p:nvPicPr>
            <p:cNvPr id="276" name="Google Shape;276;p2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145275" y="4333781"/>
              <a:ext cx="659217" cy="225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p2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967827" y="4306954"/>
              <a:ext cx="659226" cy="2790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8" name="Google Shape;278;p24"/>
          <p:cNvSpPr txBox="1"/>
          <p:nvPr>
            <p:ph idx="1" type="body"/>
          </p:nvPr>
        </p:nvSpPr>
        <p:spPr>
          <a:xfrm>
            <a:off x="342000" y="562378"/>
            <a:ext cx="84600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COMPLEMENTARY TEAM OF INDUSTRY EXPERTS</a:t>
            </a:r>
            <a:endParaRPr b="1" sz="13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C4587"/>
            </a:gs>
            <a:gs pos="100000">
              <a:srgbClr val="FF0000"/>
            </a:gs>
          </a:gsLst>
          <a:lin ang="2700006" scaled="0"/>
        </a:gra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5"/>
          <p:cNvSpPr txBox="1"/>
          <p:nvPr>
            <p:ph idx="1" type="subTitle"/>
          </p:nvPr>
        </p:nvSpPr>
        <p:spPr>
          <a:xfrm>
            <a:off x="3596861" y="3388538"/>
            <a:ext cx="1950300" cy="507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BRIAN SEFTON</a:t>
            </a:r>
            <a:endParaRPr b="1" sz="10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Founder &amp; CEO</a:t>
            </a:r>
            <a:endParaRPr sz="10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bsefton@sirius.bio</a:t>
            </a:r>
            <a:endParaRPr sz="10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84" name="Google Shape;284;p25">
            <a:hlinkClick r:id="rId3"/>
          </p:cNvPr>
          <p:cNvSpPr txBox="1"/>
          <p:nvPr>
            <p:ph idx="4294967295" type="body"/>
          </p:nvPr>
        </p:nvSpPr>
        <p:spPr>
          <a:xfrm>
            <a:off x="2293061" y="4099538"/>
            <a:ext cx="4557900" cy="153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Lexend Thin"/>
                <a:ea typeface="Lexend Thin"/>
                <a:cs typeface="Lexend Thin"/>
                <a:sym typeface="Lexend Thin"/>
              </a:rPr>
              <a:t>sirius.bio</a:t>
            </a:r>
            <a:endParaRPr sz="800">
              <a:solidFill>
                <a:schemeClr val="lt1"/>
              </a:solidFill>
              <a:latin typeface="Lexend Thin"/>
              <a:ea typeface="Lexend Thin"/>
              <a:cs typeface="Lexend Thin"/>
              <a:sym typeface="Lexend Thin"/>
            </a:endParaRPr>
          </a:p>
        </p:txBody>
      </p:sp>
      <p:pic>
        <p:nvPicPr>
          <p:cNvPr id="285" name="Google Shape;28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2512" y="1291325"/>
            <a:ext cx="1958999" cy="55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6"/>
          <p:cNvSpPr txBox="1"/>
          <p:nvPr/>
        </p:nvSpPr>
        <p:spPr>
          <a:xfrm>
            <a:off x="265350" y="1236900"/>
            <a:ext cx="8431800" cy="3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91" name="Google Shape;291;p26"/>
          <p:cNvSpPr/>
          <p:nvPr/>
        </p:nvSpPr>
        <p:spPr>
          <a:xfrm>
            <a:off x="350350" y="225950"/>
            <a:ext cx="1547100" cy="2103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1C4587"/>
              </a:gs>
              <a:gs pos="100000">
                <a:srgbClr val="FF0000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Key Technologies</a:t>
            </a:r>
            <a:endParaRPr sz="10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92" name="Google Shape;292;p26"/>
          <p:cNvSpPr txBox="1"/>
          <p:nvPr>
            <p:ph idx="1" type="body"/>
          </p:nvPr>
        </p:nvSpPr>
        <p:spPr>
          <a:xfrm>
            <a:off x="446850" y="795475"/>
            <a:ext cx="82503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Key Technologies</a:t>
            </a:r>
            <a:endParaRPr b="1" sz="1500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93" name="Google Shape;29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1312" y="1959900"/>
            <a:ext cx="2482975" cy="128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626" y="1987047"/>
            <a:ext cx="1348050" cy="13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9150" y="1698300"/>
            <a:ext cx="1788049" cy="152509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6"/>
          <p:cNvSpPr txBox="1"/>
          <p:nvPr/>
        </p:nvSpPr>
        <p:spPr>
          <a:xfrm>
            <a:off x="600400" y="3461375"/>
            <a:ext cx="14604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Bioprospecting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Smart sampling</a:t>
            </a:r>
            <a:endParaRPr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C1 and other Metabolism Selecting</a:t>
            </a:r>
            <a:endParaRPr sz="700"/>
          </a:p>
        </p:txBody>
      </p:sp>
      <p:sp>
        <p:nvSpPr>
          <p:cNvPr id="297" name="Google Shape;297;p26"/>
          <p:cNvSpPr txBox="1"/>
          <p:nvPr/>
        </p:nvSpPr>
        <p:spPr>
          <a:xfrm>
            <a:off x="2933575" y="3461375"/>
            <a:ext cx="18423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Fermentation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Gas Fermentation</a:t>
            </a:r>
            <a:endParaRPr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High Throughput</a:t>
            </a:r>
            <a:endParaRPr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Micro scale</a:t>
            </a:r>
            <a:endParaRPr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Reactor design</a:t>
            </a:r>
            <a:endParaRPr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Process Scale Up</a:t>
            </a:r>
            <a:endParaRPr sz="700"/>
          </a:p>
        </p:txBody>
      </p:sp>
      <p:sp>
        <p:nvSpPr>
          <p:cNvPr id="298" name="Google Shape;298;p26"/>
          <p:cNvSpPr txBox="1"/>
          <p:nvPr/>
        </p:nvSpPr>
        <p:spPr>
          <a:xfrm>
            <a:off x="6005000" y="3344025"/>
            <a:ext cx="2238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throughput DBTL Pipeline ML/AI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Bioinformatics</a:t>
            </a:r>
            <a:endParaRPr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Automation </a:t>
            </a:r>
            <a:endParaRPr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Synbio </a:t>
            </a:r>
            <a:endParaRPr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Media optimization</a:t>
            </a:r>
            <a:endParaRPr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System optimization</a:t>
            </a:r>
            <a:endParaRPr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SBML and Metabolic network model creation</a:t>
            </a:r>
            <a:endParaRPr sz="700"/>
          </a:p>
        </p:txBody>
      </p:sp>
      <p:sp>
        <p:nvSpPr>
          <p:cNvPr id="299" name="Google Shape;299;p26"/>
          <p:cNvSpPr txBox="1"/>
          <p:nvPr/>
        </p:nvSpPr>
        <p:spPr>
          <a:xfrm>
            <a:off x="600400" y="1074850"/>
            <a:ext cx="7492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Sirius Founders are Domain Experts In All Key Technologies</a:t>
            </a:r>
            <a:endParaRPr b="1" sz="1500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7"/>
          <p:cNvSpPr/>
          <p:nvPr/>
        </p:nvSpPr>
        <p:spPr>
          <a:xfrm>
            <a:off x="2984015" y="2127856"/>
            <a:ext cx="3015000" cy="14154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rgbClr val="9A32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7"/>
          <p:cNvSpPr/>
          <p:nvPr/>
        </p:nvSpPr>
        <p:spPr>
          <a:xfrm>
            <a:off x="350350" y="225950"/>
            <a:ext cx="1547100" cy="2103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1C4587"/>
              </a:gs>
              <a:gs pos="100000">
                <a:srgbClr val="FF0000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PRODUCT: DBTL</a:t>
            </a:r>
            <a:endParaRPr b="0" i="0" sz="1000" u="none" cap="none" strike="noStrike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grpSp>
        <p:nvGrpSpPr>
          <p:cNvPr id="307" name="Google Shape;307;p27"/>
          <p:cNvGrpSpPr/>
          <p:nvPr/>
        </p:nvGrpSpPr>
        <p:grpSpPr>
          <a:xfrm>
            <a:off x="3840040" y="1877814"/>
            <a:ext cx="162630" cy="243300"/>
            <a:chOff x="6567016" y="1493592"/>
            <a:chExt cx="162630" cy="243300"/>
          </a:xfrm>
        </p:grpSpPr>
        <p:cxnSp>
          <p:nvCxnSpPr>
            <p:cNvPr id="308" name="Google Shape;308;p27"/>
            <p:cNvCxnSpPr/>
            <p:nvPr/>
          </p:nvCxnSpPr>
          <p:spPr>
            <a:xfrm>
              <a:off x="6567016" y="1493592"/>
              <a:ext cx="0" cy="2433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09" name="Google Shape;309;p27"/>
            <p:cNvCxnSpPr/>
            <p:nvPr/>
          </p:nvCxnSpPr>
          <p:spPr>
            <a:xfrm>
              <a:off x="6621226" y="1493592"/>
              <a:ext cx="0" cy="2433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0" name="Google Shape;310;p27"/>
            <p:cNvCxnSpPr/>
            <p:nvPr/>
          </p:nvCxnSpPr>
          <p:spPr>
            <a:xfrm>
              <a:off x="6675436" y="1493592"/>
              <a:ext cx="0" cy="2433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1" name="Google Shape;311;p27"/>
            <p:cNvCxnSpPr/>
            <p:nvPr/>
          </p:nvCxnSpPr>
          <p:spPr>
            <a:xfrm>
              <a:off x="6729646" y="1493592"/>
              <a:ext cx="0" cy="2433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12" name="Google Shape;312;p27"/>
          <p:cNvGrpSpPr/>
          <p:nvPr/>
        </p:nvGrpSpPr>
        <p:grpSpPr>
          <a:xfrm>
            <a:off x="4876075" y="1875791"/>
            <a:ext cx="162630" cy="243300"/>
            <a:chOff x="6567016" y="1493592"/>
            <a:chExt cx="162630" cy="243300"/>
          </a:xfrm>
        </p:grpSpPr>
        <p:cxnSp>
          <p:nvCxnSpPr>
            <p:cNvPr id="313" name="Google Shape;313;p27"/>
            <p:cNvCxnSpPr/>
            <p:nvPr/>
          </p:nvCxnSpPr>
          <p:spPr>
            <a:xfrm>
              <a:off x="6567016" y="1493592"/>
              <a:ext cx="0" cy="2433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4" name="Google Shape;314;p27"/>
            <p:cNvCxnSpPr/>
            <p:nvPr/>
          </p:nvCxnSpPr>
          <p:spPr>
            <a:xfrm>
              <a:off x="6621226" y="1493592"/>
              <a:ext cx="0" cy="2433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5" name="Google Shape;315;p27"/>
            <p:cNvCxnSpPr/>
            <p:nvPr/>
          </p:nvCxnSpPr>
          <p:spPr>
            <a:xfrm>
              <a:off x="6675436" y="1493592"/>
              <a:ext cx="0" cy="2433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6" name="Google Shape;316;p27"/>
            <p:cNvCxnSpPr/>
            <p:nvPr/>
          </p:nvCxnSpPr>
          <p:spPr>
            <a:xfrm>
              <a:off x="6729646" y="1493592"/>
              <a:ext cx="0" cy="2433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17" name="Google Shape;317;p27"/>
          <p:cNvGrpSpPr/>
          <p:nvPr/>
        </p:nvGrpSpPr>
        <p:grpSpPr>
          <a:xfrm>
            <a:off x="3358122" y="3538169"/>
            <a:ext cx="162630" cy="243300"/>
            <a:chOff x="6567016" y="1493592"/>
            <a:chExt cx="162630" cy="243300"/>
          </a:xfrm>
        </p:grpSpPr>
        <p:cxnSp>
          <p:nvCxnSpPr>
            <p:cNvPr id="318" name="Google Shape;318;p27"/>
            <p:cNvCxnSpPr/>
            <p:nvPr/>
          </p:nvCxnSpPr>
          <p:spPr>
            <a:xfrm>
              <a:off x="6567016" y="1493592"/>
              <a:ext cx="0" cy="2433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9" name="Google Shape;319;p27"/>
            <p:cNvCxnSpPr/>
            <p:nvPr/>
          </p:nvCxnSpPr>
          <p:spPr>
            <a:xfrm>
              <a:off x="6621226" y="1493592"/>
              <a:ext cx="0" cy="2433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0" name="Google Shape;320;p27"/>
            <p:cNvCxnSpPr/>
            <p:nvPr/>
          </p:nvCxnSpPr>
          <p:spPr>
            <a:xfrm>
              <a:off x="6675436" y="1493592"/>
              <a:ext cx="0" cy="2433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1" name="Google Shape;321;p27"/>
            <p:cNvCxnSpPr/>
            <p:nvPr/>
          </p:nvCxnSpPr>
          <p:spPr>
            <a:xfrm>
              <a:off x="6729646" y="1493592"/>
              <a:ext cx="0" cy="2433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22" name="Google Shape;322;p27"/>
          <p:cNvGrpSpPr/>
          <p:nvPr/>
        </p:nvGrpSpPr>
        <p:grpSpPr>
          <a:xfrm>
            <a:off x="4403999" y="3542540"/>
            <a:ext cx="162630" cy="243300"/>
            <a:chOff x="6567016" y="1493592"/>
            <a:chExt cx="162630" cy="243300"/>
          </a:xfrm>
        </p:grpSpPr>
        <p:cxnSp>
          <p:nvCxnSpPr>
            <p:cNvPr id="323" name="Google Shape;323;p27"/>
            <p:cNvCxnSpPr/>
            <p:nvPr/>
          </p:nvCxnSpPr>
          <p:spPr>
            <a:xfrm>
              <a:off x="6567016" y="1493592"/>
              <a:ext cx="0" cy="2433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4" name="Google Shape;324;p27"/>
            <p:cNvCxnSpPr/>
            <p:nvPr/>
          </p:nvCxnSpPr>
          <p:spPr>
            <a:xfrm>
              <a:off x="6621226" y="1493592"/>
              <a:ext cx="0" cy="2433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5" name="Google Shape;325;p27"/>
            <p:cNvCxnSpPr/>
            <p:nvPr/>
          </p:nvCxnSpPr>
          <p:spPr>
            <a:xfrm>
              <a:off x="6675436" y="1493592"/>
              <a:ext cx="0" cy="2433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6" name="Google Shape;326;p27"/>
            <p:cNvCxnSpPr/>
            <p:nvPr/>
          </p:nvCxnSpPr>
          <p:spPr>
            <a:xfrm>
              <a:off x="6729646" y="1493592"/>
              <a:ext cx="0" cy="2433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27" name="Google Shape;327;p27"/>
          <p:cNvGrpSpPr/>
          <p:nvPr/>
        </p:nvGrpSpPr>
        <p:grpSpPr>
          <a:xfrm>
            <a:off x="5517079" y="3542540"/>
            <a:ext cx="162630" cy="243300"/>
            <a:chOff x="6567016" y="1493592"/>
            <a:chExt cx="162630" cy="243300"/>
          </a:xfrm>
        </p:grpSpPr>
        <p:cxnSp>
          <p:nvCxnSpPr>
            <p:cNvPr id="328" name="Google Shape;328;p27"/>
            <p:cNvCxnSpPr/>
            <p:nvPr/>
          </p:nvCxnSpPr>
          <p:spPr>
            <a:xfrm>
              <a:off x="6567016" y="1493592"/>
              <a:ext cx="0" cy="2433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9" name="Google Shape;329;p27"/>
            <p:cNvCxnSpPr/>
            <p:nvPr/>
          </p:nvCxnSpPr>
          <p:spPr>
            <a:xfrm>
              <a:off x="6621226" y="1493592"/>
              <a:ext cx="0" cy="2433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30" name="Google Shape;330;p27"/>
            <p:cNvCxnSpPr/>
            <p:nvPr/>
          </p:nvCxnSpPr>
          <p:spPr>
            <a:xfrm>
              <a:off x="6675436" y="1493592"/>
              <a:ext cx="0" cy="2433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31" name="Google Shape;331;p27"/>
            <p:cNvCxnSpPr/>
            <p:nvPr/>
          </p:nvCxnSpPr>
          <p:spPr>
            <a:xfrm>
              <a:off x="6729646" y="1493592"/>
              <a:ext cx="0" cy="2433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cxnSp>
        <p:nvCxnSpPr>
          <p:cNvPr id="332" name="Google Shape;332;p27"/>
          <p:cNvCxnSpPr/>
          <p:nvPr/>
        </p:nvCxnSpPr>
        <p:spPr>
          <a:xfrm>
            <a:off x="2686289" y="2820347"/>
            <a:ext cx="2976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33" name="Google Shape;333;p27"/>
          <p:cNvSpPr/>
          <p:nvPr/>
        </p:nvSpPr>
        <p:spPr>
          <a:xfrm rot="10800000">
            <a:off x="4627304" y="3104787"/>
            <a:ext cx="766053" cy="123593"/>
          </a:xfrm>
          <a:custGeom>
            <a:rect b="b" l="l" r="r" t="t"/>
            <a:pathLst>
              <a:path extrusionOk="0" h="214014" w="1750979">
                <a:moveTo>
                  <a:pt x="1750979" y="214014"/>
                </a:moveTo>
                <a:cubicBezTo>
                  <a:pt x="1741575" y="107658"/>
                  <a:pt x="1732171" y="1303"/>
                  <a:pt x="1548643" y="6"/>
                </a:cubicBezTo>
                <a:cubicBezTo>
                  <a:pt x="1365115" y="-1291"/>
                  <a:pt x="907915" y="183534"/>
                  <a:pt x="649808" y="206232"/>
                </a:cubicBezTo>
                <a:cubicBezTo>
                  <a:pt x="391701" y="228930"/>
                  <a:pt x="195850" y="182561"/>
                  <a:pt x="0" y="136193"/>
                </a:cubicBezTo>
              </a:path>
            </a:pathLst>
          </a:custGeom>
          <a:noFill/>
          <a:ln cap="flat" cmpd="sng" w="19050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4" name="Google Shape;334;p27"/>
          <p:cNvGrpSpPr/>
          <p:nvPr/>
        </p:nvGrpSpPr>
        <p:grpSpPr>
          <a:xfrm>
            <a:off x="4885015" y="2678729"/>
            <a:ext cx="517311" cy="143993"/>
            <a:chOff x="7052018" y="1232568"/>
            <a:chExt cx="1290053" cy="413299"/>
          </a:xfrm>
        </p:grpSpPr>
        <p:sp>
          <p:nvSpPr>
            <p:cNvPr id="335" name="Google Shape;335;p27"/>
            <p:cNvSpPr/>
            <p:nvPr/>
          </p:nvSpPr>
          <p:spPr>
            <a:xfrm flipH="1">
              <a:off x="7052018" y="1232568"/>
              <a:ext cx="1279966" cy="413299"/>
            </a:xfrm>
            <a:custGeom>
              <a:rect b="b" l="l" r="r" t="t"/>
              <a:pathLst>
                <a:path extrusionOk="0" h="292084" w="1984443">
                  <a:moveTo>
                    <a:pt x="1984443" y="0"/>
                  </a:moveTo>
                  <a:cubicBezTo>
                    <a:pt x="1834313" y="141375"/>
                    <a:pt x="1684183" y="282750"/>
                    <a:pt x="1536971" y="291829"/>
                  </a:cubicBezTo>
                  <a:cubicBezTo>
                    <a:pt x="1389759" y="300908"/>
                    <a:pt x="1280160" y="65499"/>
                    <a:pt x="1101171" y="54474"/>
                  </a:cubicBezTo>
                  <a:cubicBezTo>
                    <a:pt x="922182" y="43449"/>
                    <a:pt x="646565" y="193904"/>
                    <a:pt x="463037" y="225681"/>
                  </a:cubicBezTo>
                  <a:cubicBezTo>
                    <a:pt x="279509" y="257458"/>
                    <a:pt x="139754" y="251297"/>
                    <a:pt x="0" y="245137"/>
                  </a:cubicBezTo>
                </a:path>
              </a:pathLst>
            </a:custGeom>
            <a:noFill/>
            <a:ln cap="flat" cmpd="sng" w="19050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27"/>
            <p:cNvSpPr/>
            <p:nvPr/>
          </p:nvSpPr>
          <p:spPr>
            <a:xfrm rot="10800000">
              <a:off x="7062105" y="1268946"/>
              <a:ext cx="1279966" cy="341008"/>
            </a:xfrm>
            <a:custGeom>
              <a:rect b="b" l="l" r="r" t="t"/>
              <a:pathLst>
                <a:path extrusionOk="0" h="292084" w="1984443">
                  <a:moveTo>
                    <a:pt x="1984443" y="0"/>
                  </a:moveTo>
                  <a:cubicBezTo>
                    <a:pt x="1834313" y="141375"/>
                    <a:pt x="1684183" y="282750"/>
                    <a:pt x="1536971" y="291829"/>
                  </a:cubicBezTo>
                  <a:cubicBezTo>
                    <a:pt x="1389759" y="300908"/>
                    <a:pt x="1280160" y="65499"/>
                    <a:pt x="1101171" y="54474"/>
                  </a:cubicBezTo>
                  <a:cubicBezTo>
                    <a:pt x="922182" y="43449"/>
                    <a:pt x="646565" y="193904"/>
                    <a:pt x="463037" y="225681"/>
                  </a:cubicBezTo>
                  <a:cubicBezTo>
                    <a:pt x="279509" y="257458"/>
                    <a:pt x="139754" y="251297"/>
                    <a:pt x="0" y="245137"/>
                  </a:cubicBezTo>
                </a:path>
              </a:pathLst>
            </a:custGeom>
            <a:noFill/>
            <a:ln cap="flat" cmpd="sng" w="19050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p27"/>
          <p:cNvSpPr/>
          <p:nvPr/>
        </p:nvSpPr>
        <p:spPr>
          <a:xfrm flipH="1">
            <a:off x="4625989" y="2287808"/>
            <a:ext cx="766053" cy="121453"/>
          </a:xfrm>
          <a:custGeom>
            <a:rect b="b" l="l" r="r" t="t"/>
            <a:pathLst>
              <a:path extrusionOk="0" h="214014" w="1750979">
                <a:moveTo>
                  <a:pt x="1750979" y="214014"/>
                </a:moveTo>
                <a:cubicBezTo>
                  <a:pt x="1741575" y="107658"/>
                  <a:pt x="1732171" y="1303"/>
                  <a:pt x="1548643" y="6"/>
                </a:cubicBezTo>
                <a:cubicBezTo>
                  <a:pt x="1365115" y="-1291"/>
                  <a:pt x="907915" y="183534"/>
                  <a:pt x="649808" y="206232"/>
                </a:cubicBezTo>
                <a:cubicBezTo>
                  <a:pt x="391701" y="228930"/>
                  <a:pt x="195850" y="182561"/>
                  <a:pt x="0" y="136193"/>
                </a:cubicBezTo>
              </a:path>
            </a:pathLst>
          </a:custGeom>
          <a:noFill/>
          <a:ln cap="flat" cmpd="sng" w="19050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27"/>
          <p:cNvSpPr/>
          <p:nvPr/>
        </p:nvSpPr>
        <p:spPr>
          <a:xfrm>
            <a:off x="3384106" y="2364216"/>
            <a:ext cx="1518900" cy="782700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9" name="Google Shape;339;p27"/>
          <p:cNvCxnSpPr>
            <a:stCxn id="340" idx="6"/>
            <a:endCxn id="341" idx="2"/>
          </p:cNvCxnSpPr>
          <p:nvPr/>
        </p:nvCxnSpPr>
        <p:spPr>
          <a:xfrm flipH="1" rot="10800000">
            <a:off x="4015997" y="2563195"/>
            <a:ext cx="128400" cy="21000"/>
          </a:xfrm>
          <a:prstGeom prst="straightConnector1">
            <a:avLst/>
          </a:prstGeom>
          <a:noFill/>
          <a:ln cap="flat" cmpd="sng" w="9525">
            <a:solidFill>
              <a:srgbClr val="9A32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2" name="Google Shape;342;p27"/>
          <p:cNvCxnSpPr>
            <a:stCxn id="343" idx="6"/>
            <a:endCxn id="344" idx="2"/>
          </p:cNvCxnSpPr>
          <p:nvPr/>
        </p:nvCxnSpPr>
        <p:spPr>
          <a:xfrm>
            <a:off x="4014029" y="2943343"/>
            <a:ext cx="130200" cy="7500"/>
          </a:xfrm>
          <a:prstGeom prst="straightConnector1">
            <a:avLst/>
          </a:prstGeom>
          <a:noFill/>
          <a:ln cap="flat" cmpd="sng" w="9525">
            <a:solidFill>
              <a:srgbClr val="9A32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5" name="Google Shape;345;p27"/>
          <p:cNvCxnSpPr>
            <a:stCxn id="346" idx="6"/>
            <a:endCxn id="347" idx="2"/>
          </p:cNvCxnSpPr>
          <p:nvPr/>
        </p:nvCxnSpPr>
        <p:spPr>
          <a:xfrm flipH="1" rot="10800000">
            <a:off x="4250205" y="2611483"/>
            <a:ext cx="168900" cy="89400"/>
          </a:xfrm>
          <a:prstGeom prst="straightConnector1">
            <a:avLst/>
          </a:prstGeom>
          <a:noFill/>
          <a:ln cap="flat" cmpd="sng" w="9525">
            <a:solidFill>
              <a:srgbClr val="9A32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8" name="Google Shape;348;p27"/>
          <p:cNvCxnSpPr>
            <a:stCxn id="349" idx="6"/>
            <a:endCxn id="346" idx="2"/>
          </p:cNvCxnSpPr>
          <p:nvPr/>
        </p:nvCxnSpPr>
        <p:spPr>
          <a:xfrm flipH="1" rot="10800000">
            <a:off x="4015997" y="2700804"/>
            <a:ext cx="128400" cy="2400"/>
          </a:xfrm>
          <a:prstGeom prst="straightConnector1">
            <a:avLst/>
          </a:prstGeom>
          <a:noFill/>
          <a:ln cap="flat" cmpd="sng" w="9525">
            <a:solidFill>
              <a:srgbClr val="9A32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0" name="Google Shape;350;p27"/>
          <p:cNvCxnSpPr>
            <a:endCxn id="351" idx="2"/>
          </p:cNvCxnSpPr>
          <p:nvPr/>
        </p:nvCxnSpPr>
        <p:spPr>
          <a:xfrm>
            <a:off x="3991005" y="2828468"/>
            <a:ext cx="153300" cy="1500"/>
          </a:xfrm>
          <a:prstGeom prst="straightConnector1">
            <a:avLst/>
          </a:prstGeom>
          <a:noFill/>
          <a:ln cap="flat" cmpd="sng" w="9525">
            <a:solidFill>
              <a:srgbClr val="9A32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2" name="Google Shape;352;p27"/>
          <p:cNvCxnSpPr>
            <a:stCxn id="341" idx="6"/>
            <a:endCxn id="347" idx="2"/>
          </p:cNvCxnSpPr>
          <p:nvPr/>
        </p:nvCxnSpPr>
        <p:spPr>
          <a:xfrm>
            <a:off x="4250311" y="2563325"/>
            <a:ext cx="168900" cy="48300"/>
          </a:xfrm>
          <a:prstGeom prst="straightConnector1">
            <a:avLst/>
          </a:prstGeom>
          <a:noFill/>
          <a:ln cap="flat" cmpd="sng" w="9525">
            <a:solidFill>
              <a:srgbClr val="9A325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0" name="Google Shape;340;p27"/>
          <p:cNvSpPr/>
          <p:nvPr/>
        </p:nvSpPr>
        <p:spPr>
          <a:xfrm>
            <a:off x="3910097" y="2534845"/>
            <a:ext cx="105900" cy="98700"/>
          </a:xfrm>
          <a:prstGeom prst="ellipse">
            <a:avLst/>
          </a:prstGeom>
          <a:solidFill>
            <a:srgbClr val="9A32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27"/>
          <p:cNvSpPr/>
          <p:nvPr/>
        </p:nvSpPr>
        <p:spPr>
          <a:xfrm>
            <a:off x="3910097" y="2653854"/>
            <a:ext cx="105900" cy="98700"/>
          </a:xfrm>
          <a:prstGeom prst="ellipse">
            <a:avLst/>
          </a:prstGeom>
          <a:solidFill>
            <a:srgbClr val="9A32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27"/>
          <p:cNvSpPr/>
          <p:nvPr/>
        </p:nvSpPr>
        <p:spPr>
          <a:xfrm>
            <a:off x="3910203" y="2772863"/>
            <a:ext cx="105900" cy="98700"/>
          </a:xfrm>
          <a:prstGeom prst="ellipse">
            <a:avLst/>
          </a:prstGeom>
          <a:solidFill>
            <a:srgbClr val="9A32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27"/>
          <p:cNvSpPr/>
          <p:nvPr/>
        </p:nvSpPr>
        <p:spPr>
          <a:xfrm>
            <a:off x="3908129" y="2893993"/>
            <a:ext cx="105900" cy="98700"/>
          </a:xfrm>
          <a:prstGeom prst="ellipse">
            <a:avLst/>
          </a:prstGeom>
          <a:solidFill>
            <a:srgbClr val="9A32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27"/>
          <p:cNvSpPr/>
          <p:nvPr/>
        </p:nvSpPr>
        <p:spPr>
          <a:xfrm>
            <a:off x="4144411" y="2513975"/>
            <a:ext cx="105900" cy="98700"/>
          </a:xfrm>
          <a:prstGeom prst="ellipse">
            <a:avLst/>
          </a:prstGeom>
          <a:solidFill>
            <a:srgbClr val="9A32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27"/>
          <p:cNvSpPr/>
          <p:nvPr/>
        </p:nvSpPr>
        <p:spPr>
          <a:xfrm>
            <a:off x="4144305" y="2651533"/>
            <a:ext cx="105900" cy="98700"/>
          </a:xfrm>
          <a:prstGeom prst="ellipse">
            <a:avLst/>
          </a:prstGeom>
          <a:solidFill>
            <a:srgbClr val="9A32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27"/>
          <p:cNvSpPr/>
          <p:nvPr/>
        </p:nvSpPr>
        <p:spPr>
          <a:xfrm>
            <a:off x="4144305" y="2780618"/>
            <a:ext cx="105900" cy="98700"/>
          </a:xfrm>
          <a:prstGeom prst="ellipse">
            <a:avLst/>
          </a:prstGeom>
          <a:solidFill>
            <a:srgbClr val="9A32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27"/>
          <p:cNvSpPr/>
          <p:nvPr/>
        </p:nvSpPr>
        <p:spPr>
          <a:xfrm>
            <a:off x="4144305" y="2901506"/>
            <a:ext cx="105900" cy="98700"/>
          </a:xfrm>
          <a:prstGeom prst="ellipse">
            <a:avLst/>
          </a:prstGeom>
          <a:solidFill>
            <a:srgbClr val="9A32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27"/>
          <p:cNvSpPr/>
          <p:nvPr/>
        </p:nvSpPr>
        <p:spPr>
          <a:xfrm>
            <a:off x="4419206" y="2562175"/>
            <a:ext cx="105900" cy="98700"/>
          </a:xfrm>
          <a:prstGeom prst="ellipse">
            <a:avLst/>
          </a:prstGeom>
          <a:solidFill>
            <a:srgbClr val="9A32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7"/>
          <p:cNvSpPr/>
          <p:nvPr/>
        </p:nvSpPr>
        <p:spPr>
          <a:xfrm>
            <a:off x="4419206" y="2691261"/>
            <a:ext cx="105900" cy="98700"/>
          </a:xfrm>
          <a:prstGeom prst="ellipse">
            <a:avLst/>
          </a:prstGeom>
          <a:solidFill>
            <a:srgbClr val="9A32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27"/>
          <p:cNvSpPr/>
          <p:nvPr/>
        </p:nvSpPr>
        <p:spPr>
          <a:xfrm>
            <a:off x="4419206" y="2820347"/>
            <a:ext cx="105900" cy="98700"/>
          </a:xfrm>
          <a:prstGeom prst="ellipse">
            <a:avLst/>
          </a:prstGeom>
          <a:solidFill>
            <a:srgbClr val="9A32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6" name="Google Shape;356;p27"/>
          <p:cNvCxnSpPr>
            <a:stCxn id="355" idx="2"/>
            <a:endCxn id="346" idx="6"/>
          </p:cNvCxnSpPr>
          <p:nvPr/>
        </p:nvCxnSpPr>
        <p:spPr>
          <a:xfrm rot="10800000">
            <a:off x="4250306" y="2700797"/>
            <a:ext cx="168900" cy="168900"/>
          </a:xfrm>
          <a:prstGeom prst="straightConnector1">
            <a:avLst/>
          </a:prstGeom>
          <a:noFill/>
          <a:ln cap="flat" cmpd="sng" w="9525">
            <a:solidFill>
              <a:srgbClr val="9A32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7" name="Google Shape;357;p27"/>
          <p:cNvCxnSpPr>
            <a:stCxn id="355" idx="2"/>
            <a:endCxn id="344" idx="6"/>
          </p:cNvCxnSpPr>
          <p:nvPr/>
        </p:nvCxnSpPr>
        <p:spPr>
          <a:xfrm flipH="1">
            <a:off x="4250306" y="2869697"/>
            <a:ext cx="168900" cy="81300"/>
          </a:xfrm>
          <a:prstGeom prst="straightConnector1">
            <a:avLst/>
          </a:prstGeom>
          <a:noFill/>
          <a:ln cap="flat" cmpd="sng" w="9525">
            <a:solidFill>
              <a:srgbClr val="9A32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8" name="Google Shape;358;p27"/>
          <p:cNvCxnSpPr>
            <a:stCxn id="347" idx="6"/>
          </p:cNvCxnSpPr>
          <p:nvPr/>
        </p:nvCxnSpPr>
        <p:spPr>
          <a:xfrm>
            <a:off x="4525106" y="2611525"/>
            <a:ext cx="115200" cy="129000"/>
          </a:xfrm>
          <a:prstGeom prst="straightConnector1">
            <a:avLst/>
          </a:prstGeom>
          <a:noFill/>
          <a:ln cap="flat" cmpd="sng" w="9525">
            <a:solidFill>
              <a:srgbClr val="9A32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9" name="Google Shape;359;p27"/>
          <p:cNvCxnSpPr>
            <a:stCxn id="354" idx="6"/>
          </p:cNvCxnSpPr>
          <p:nvPr/>
        </p:nvCxnSpPr>
        <p:spPr>
          <a:xfrm>
            <a:off x="4525106" y="2740611"/>
            <a:ext cx="115200" cy="0"/>
          </a:xfrm>
          <a:prstGeom prst="straightConnector1">
            <a:avLst/>
          </a:prstGeom>
          <a:noFill/>
          <a:ln cap="flat" cmpd="sng" w="9525">
            <a:solidFill>
              <a:srgbClr val="9A32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0" name="Google Shape;360;p27"/>
          <p:cNvCxnSpPr>
            <a:stCxn id="355" idx="6"/>
          </p:cNvCxnSpPr>
          <p:nvPr/>
        </p:nvCxnSpPr>
        <p:spPr>
          <a:xfrm flipH="1" rot="10800000">
            <a:off x="4525106" y="2740697"/>
            <a:ext cx="115200" cy="129000"/>
          </a:xfrm>
          <a:prstGeom prst="straightConnector1">
            <a:avLst/>
          </a:prstGeom>
          <a:noFill/>
          <a:ln cap="flat" cmpd="sng" w="9525">
            <a:solidFill>
              <a:srgbClr val="9A325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1" name="Google Shape;361;p27"/>
          <p:cNvSpPr/>
          <p:nvPr/>
        </p:nvSpPr>
        <p:spPr>
          <a:xfrm>
            <a:off x="3908129" y="2407743"/>
            <a:ext cx="105900" cy="98700"/>
          </a:xfrm>
          <a:prstGeom prst="ellipse">
            <a:avLst/>
          </a:prstGeom>
          <a:solidFill>
            <a:srgbClr val="9A32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27"/>
          <p:cNvSpPr/>
          <p:nvPr/>
        </p:nvSpPr>
        <p:spPr>
          <a:xfrm>
            <a:off x="3910203" y="3020459"/>
            <a:ext cx="105900" cy="98700"/>
          </a:xfrm>
          <a:prstGeom prst="ellipse">
            <a:avLst/>
          </a:prstGeom>
          <a:solidFill>
            <a:srgbClr val="9A32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27"/>
          <p:cNvSpPr/>
          <p:nvPr/>
        </p:nvSpPr>
        <p:spPr>
          <a:xfrm>
            <a:off x="3632422" y="2522726"/>
            <a:ext cx="105900" cy="98700"/>
          </a:xfrm>
          <a:prstGeom prst="ellipse">
            <a:avLst/>
          </a:prstGeom>
          <a:solidFill>
            <a:srgbClr val="9A32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27"/>
          <p:cNvSpPr/>
          <p:nvPr/>
        </p:nvSpPr>
        <p:spPr>
          <a:xfrm>
            <a:off x="3627424" y="2784563"/>
            <a:ext cx="105900" cy="98700"/>
          </a:xfrm>
          <a:prstGeom prst="ellipse">
            <a:avLst/>
          </a:prstGeom>
          <a:solidFill>
            <a:srgbClr val="9A32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5" name="Google Shape;365;p27"/>
          <p:cNvCxnSpPr>
            <a:stCxn id="361" idx="6"/>
            <a:endCxn id="341" idx="2"/>
          </p:cNvCxnSpPr>
          <p:nvPr/>
        </p:nvCxnSpPr>
        <p:spPr>
          <a:xfrm>
            <a:off x="4014029" y="2457093"/>
            <a:ext cx="130500" cy="106200"/>
          </a:xfrm>
          <a:prstGeom prst="straightConnector1">
            <a:avLst/>
          </a:prstGeom>
          <a:noFill/>
          <a:ln cap="flat" cmpd="sng" w="9525">
            <a:solidFill>
              <a:srgbClr val="9A32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6" name="Google Shape;366;p27"/>
          <p:cNvCxnSpPr>
            <a:stCxn id="362" idx="6"/>
            <a:endCxn id="351" idx="2"/>
          </p:cNvCxnSpPr>
          <p:nvPr/>
        </p:nvCxnSpPr>
        <p:spPr>
          <a:xfrm flipH="1" rot="10800000">
            <a:off x="4016103" y="2830109"/>
            <a:ext cx="128100" cy="239700"/>
          </a:xfrm>
          <a:prstGeom prst="straightConnector1">
            <a:avLst/>
          </a:prstGeom>
          <a:noFill/>
          <a:ln cap="flat" cmpd="sng" w="9525">
            <a:solidFill>
              <a:srgbClr val="9A32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7" name="Google Shape;367;p27"/>
          <p:cNvCxnSpPr>
            <a:stCxn id="363" idx="6"/>
            <a:endCxn id="361" idx="2"/>
          </p:cNvCxnSpPr>
          <p:nvPr/>
        </p:nvCxnSpPr>
        <p:spPr>
          <a:xfrm flipH="1" rot="10800000">
            <a:off x="3738322" y="2457176"/>
            <a:ext cx="169800" cy="114900"/>
          </a:xfrm>
          <a:prstGeom prst="straightConnector1">
            <a:avLst/>
          </a:prstGeom>
          <a:noFill/>
          <a:ln cap="flat" cmpd="sng" w="9525">
            <a:solidFill>
              <a:srgbClr val="9A32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8" name="Google Shape;368;p27"/>
          <p:cNvCxnSpPr>
            <a:stCxn id="349" idx="2"/>
            <a:endCxn id="363" idx="6"/>
          </p:cNvCxnSpPr>
          <p:nvPr/>
        </p:nvCxnSpPr>
        <p:spPr>
          <a:xfrm rot="10800000">
            <a:off x="3738197" y="2572104"/>
            <a:ext cx="171900" cy="131100"/>
          </a:xfrm>
          <a:prstGeom prst="straightConnector1">
            <a:avLst/>
          </a:prstGeom>
          <a:noFill/>
          <a:ln cap="flat" cmpd="sng" w="9525">
            <a:solidFill>
              <a:srgbClr val="9A32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9" name="Google Shape;369;p27"/>
          <p:cNvCxnSpPr>
            <a:stCxn id="363" idx="6"/>
            <a:endCxn id="343" idx="2"/>
          </p:cNvCxnSpPr>
          <p:nvPr/>
        </p:nvCxnSpPr>
        <p:spPr>
          <a:xfrm>
            <a:off x="3738322" y="2572076"/>
            <a:ext cx="169800" cy="371400"/>
          </a:xfrm>
          <a:prstGeom prst="straightConnector1">
            <a:avLst/>
          </a:prstGeom>
          <a:noFill/>
          <a:ln cap="flat" cmpd="sng" w="9525">
            <a:solidFill>
              <a:srgbClr val="9A32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0" name="Google Shape;370;p27"/>
          <p:cNvCxnSpPr>
            <a:stCxn id="362" idx="2"/>
            <a:endCxn id="364" idx="6"/>
          </p:cNvCxnSpPr>
          <p:nvPr/>
        </p:nvCxnSpPr>
        <p:spPr>
          <a:xfrm rot="10800000">
            <a:off x="3733203" y="2834009"/>
            <a:ext cx="177000" cy="235800"/>
          </a:xfrm>
          <a:prstGeom prst="straightConnector1">
            <a:avLst/>
          </a:prstGeom>
          <a:noFill/>
          <a:ln cap="flat" cmpd="sng" w="9525">
            <a:solidFill>
              <a:srgbClr val="9A32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1" name="Google Shape;371;p27"/>
          <p:cNvCxnSpPr>
            <a:stCxn id="353" idx="2"/>
          </p:cNvCxnSpPr>
          <p:nvPr/>
        </p:nvCxnSpPr>
        <p:spPr>
          <a:xfrm flipH="1">
            <a:off x="3738303" y="2822213"/>
            <a:ext cx="171900" cy="11700"/>
          </a:xfrm>
          <a:prstGeom prst="straightConnector1">
            <a:avLst/>
          </a:prstGeom>
          <a:noFill/>
          <a:ln cap="flat" cmpd="sng" w="9525">
            <a:solidFill>
              <a:srgbClr val="9A325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2" name="Google Shape;372;p27"/>
          <p:cNvSpPr/>
          <p:nvPr/>
        </p:nvSpPr>
        <p:spPr>
          <a:xfrm>
            <a:off x="4591653" y="2689013"/>
            <a:ext cx="105900" cy="98700"/>
          </a:xfrm>
          <a:prstGeom prst="ellipse">
            <a:avLst/>
          </a:prstGeom>
          <a:solidFill>
            <a:srgbClr val="9A32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3" name="Google Shape;373;p27"/>
          <p:cNvCxnSpPr/>
          <p:nvPr/>
        </p:nvCxnSpPr>
        <p:spPr>
          <a:xfrm>
            <a:off x="6011980" y="2810149"/>
            <a:ext cx="2976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74" name="Google Shape;374;p27"/>
          <p:cNvSpPr/>
          <p:nvPr/>
        </p:nvSpPr>
        <p:spPr>
          <a:xfrm>
            <a:off x="2999502" y="3757111"/>
            <a:ext cx="879876" cy="447552"/>
          </a:xfrm>
          <a:prstGeom prst="cloud">
            <a:avLst/>
          </a:prstGeom>
          <a:solidFill>
            <a:srgbClr val="F1F5C2"/>
          </a:solidFill>
          <a:ln cap="flat" cmpd="sng" w="12700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65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SynBio literature</a:t>
            </a:r>
            <a:endParaRPr sz="13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5" name="Google Shape;375;p27"/>
          <p:cNvSpPr/>
          <p:nvPr/>
        </p:nvSpPr>
        <p:spPr>
          <a:xfrm>
            <a:off x="4576171" y="1442545"/>
            <a:ext cx="815700" cy="457200"/>
          </a:xfrm>
          <a:prstGeom prst="can">
            <a:avLst>
              <a:gd fmla="val 25000" name="adj"/>
            </a:avLst>
          </a:prstGeom>
          <a:solidFill>
            <a:srgbClr val="F1F5C2"/>
          </a:solidFill>
          <a:ln cap="flat" cmpd="sng" w="12700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Strain Models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6" name="Google Shape;376;p27"/>
          <p:cNvSpPr/>
          <p:nvPr/>
        </p:nvSpPr>
        <p:spPr>
          <a:xfrm>
            <a:off x="3524399" y="1450102"/>
            <a:ext cx="793800" cy="457200"/>
          </a:xfrm>
          <a:prstGeom prst="can">
            <a:avLst>
              <a:gd fmla="val 25000" name="adj"/>
            </a:avLst>
          </a:prstGeom>
          <a:solidFill>
            <a:srgbClr val="F1F5C2"/>
          </a:solidFill>
          <a:ln cap="flat" cmpd="sng" w="12700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BioChemic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al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Reactions</a:t>
            </a:r>
            <a:endParaRPr i="0" sz="700" u="none" cap="none" strike="noStrik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7" name="Google Shape;377;p27"/>
          <p:cNvSpPr/>
          <p:nvPr/>
        </p:nvSpPr>
        <p:spPr>
          <a:xfrm>
            <a:off x="4029159" y="3757111"/>
            <a:ext cx="912276" cy="489240"/>
          </a:xfrm>
          <a:prstGeom prst="cloud">
            <a:avLst/>
          </a:prstGeom>
          <a:solidFill>
            <a:srgbClr val="F1F5C2"/>
          </a:solidFill>
          <a:ln cap="flat" cmpd="sng" w="12700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65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Molecular Biology protocols</a:t>
            </a:r>
            <a:endParaRPr sz="13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8" name="Google Shape;378;p27"/>
          <p:cNvSpPr/>
          <p:nvPr/>
        </p:nvSpPr>
        <p:spPr>
          <a:xfrm>
            <a:off x="5138943" y="3753251"/>
            <a:ext cx="878796" cy="439776"/>
          </a:xfrm>
          <a:prstGeom prst="cloud">
            <a:avLst/>
          </a:prstGeom>
          <a:solidFill>
            <a:srgbClr val="F1F5C2"/>
          </a:solidFill>
          <a:ln cap="flat" cmpd="sng" w="12700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65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Robot specs</a:t>
            </a:r>
            <a:endParaRPr sz="13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9" name="Google Shape;379;p27"/>
          <p:cNvSpPr txBox="1"/>
          <p:nvPr/>
        </p:nvSpPr>
        <p:spPr>
          <a:xfrm>
            <a:off x="3259149" y="3284325"/>
            <a:ext cx="25644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85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BIOLOGICAL ENGINEERING MODEL (BEM)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80" name="Google Shape;380;p27"/>
          <p:cNvSpPr txBox="1"/>
          <p:nvPr/>
        </p:nvSpPr>
        <p:spPr>
          <a:xfrm>
            <a:off x="5152869" y="2388401"/>
            <a:ext cx="5994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AL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DoE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DNN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GNN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LMM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MCTS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Transformer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81" name="Google Shape;381;p27"/>
          <p:cNvSpPr txBox="1"/>
          <p:nvPr>
            <p:ph idx="1" type="subTitle"/>
          </p:nvPr>
        </p:nvSpPr>
        <p:spPr>
          <a:xfrm>
            <a:off x="468000" y="796915"/>
            <a:ext cx="8208000" cy="292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943452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BEM: A SIMPLIFIED LOOK</a:t>
            </a:r>
            <a:endParaRPr b="1" sz="1500">
              <a:solidFill>
                <a:srgbClr val="9A335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82" name="Google Shape;382;p27"/>
          <p:cNvSpPr txBox="1"/>
          <p:nvPr/>
        </p:nvSpPr>
        <p:spPr>
          <a:xfrm>
            <a:off x="1743727" y="2591375"/>
            <a:ext cx="732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Lexend"/>
                <a:ea typeface="Lexend"/>
                <a:cs typeface="Lexend"/>
                <a:sym typeface="Lexend"/>
              </a:rPr>
              <a:t>INPUT:</a:t>
            </a:r>
            <a:endParaRPr sz="1000"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cap="none" strike="noStrike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Strain</a:t>
            </a:r>
            <a:endParaRPr sz="1000"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cap="none" strike="noStrike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Target</a:t>
            </a:r>
            <a:endParaRPr sz="1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83" name="Google Shape;383;p27"/>
          <p:cNvSpPr txBox="1"/>
          <p:nvPr/>
        </p:nvSpPr>
        <p:spPr>
          <a:xfrm>
            <a:off x="6569275" y="2381750"/>
            <a:ext cx="14823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">
                <a:latin typeface="Lexend"/>
                <a:ea typeface="Lexend"/>
                <a:cs typeface="Lexend"/>
                <a:sym typeface="Lexend"/>
              </a:rPr>
              <a:t>OUTPUT: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u="none" cap="none" strike="noStrike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A library of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u="none" cap="none" strike="noStrike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engineered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u="none" cap="none" strike="noStrike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target-producing 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u="none" cap="none" strike="noStrike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strains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8"/>
          <p:cNvSpPr/>
          <p:nvPr/>
        </p:nvSpPr>
        <p:spPr>
          <a:xfrm>
            <a:off x="400800" y="1329950"/>
            <a:ext cx="8291700" cy="2799900"/>
          </a:xfrm>
          <a:prstGeom prst="roundRect">
            <a:avLst>
              <a:gd fmla="val 11776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pic>
        <p:nvPicPr>
          <p:cNvPr id="389" name="Google Shape;389;p28"/>
          <p:cNvPicPr preferRelativeResize="0"/>
          <p:nvPr/>
        </p:nvPicPr>
        <p:blipFill rotWithShape="1">
          <a:blip r:embed="rId3">
            <a:alphaModFix/>
          </a:blip>
          <a:srcRect b="0" l="1380" r="0" t="0"/>
          <a:stretch/>
        </p:blipFill>
        <p:spPr>
          <a:xfrm>
            <a:off x="2792650" y="1523000"/>
            <a:ext cx="5792400" cy="2413800"/>
          </a:xfrm>
          <a:prstGeom prst="roundRect">
            <a:avLst>
              <a:gd fmla="val 10965" name="adj"/>
            </a:avLst>
          </a:prstGeom>
          <a:noFill/>
          <a:ln>
            <a:noFill/>
          </a:ln>
        </p:spPr>
      </p:pic>
      <p:sp>
        <p:nvSpPr>
          <p:cNvPr id="390" name="Google Shape;390;p28"/>
          <p:cNvSpPr txBox="1"/>
          <p:nvPr>
            <p:ph idx="1" type="body"/>
          </p:nvPr>
        </p:nvSpPr>
        <p:spPr>
          <a:xfrm>
            <a:off x="601800" y="791838"/>
            <a:ext cx="79404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9A3350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OPTIMIZED SOLUTIONS VIA ML</a:t>
            </a:r>
            <a:endParaRPr sz="2200">
              <a:solidFill>
                <a:srgbClr val="9A3350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391" name="Google Shape;391;p28"/>
          <p:cNvSpPr txBox="1"/>
          <p:nvPr>
            <p:ph idx="1" type="body"/>
          </p:nvPr>
        </p:nvSpPr>
        <p:spPr>
          <a:xfrm>
            <a:off x="543300" y="1767800"/>
            <a:ext cx="2123100" cy="1923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1° round:</a:t>
            </a:r>
            <a:endParaRPr b="1"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Initial configurations generated by Latin-Hypercube Sampling, tested at bench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</a:t>
            </a:r>
            <a:r>
              <a:rPr b="1"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 round:</a:t>
            </a:r>
            <a:endParaRPr b="1"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From round i-1 results, Active Learning gives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81788" lvl="0" marL="1828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"/>
              <a:buAutoNum type="arabicPeriod"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best solution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81788" lvl="0" marL="1828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"/>
              <a:buAutoNum type="arabicPeriod"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next configurations to test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92" name="Google Shape;392;p28"/>
          <p:cNvSpPr/>
          <p:nvPr/>
        </p:nvSpPr>
        <p:spPr>
          <a:xfrm>
            <a:off x="350350" y="225950"/>
            <a:ext cx="1547100" cy="2103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1C4587"/>
              </a:gs>
              <a:gs pos="100000">
                <a:srgbClr val="FF0000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AI</a:t>
            </a:r>
            <a:endParaRPr sz="10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225" y="508350"/>
            <a:ext cx="7980899" cy="428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0"/>
          <p:cNvSpPr/>
          <p:nvPr/>
        </p:nvSpPr>
        <p:spPr>
          <a:xfrm>
            <a:off x="446850" y="1601100"/>
            <a:ext cx="4114800" cy="2432400"/>
          </a:xfrm>
          <a:prstGeom prst="roundRect">
            <a:avLst>
              <a:gd fmla="val 8169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t" bIns="91425" lIns="45700" spcFirstLastPara="1" rIns="4570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AUTOMATED DBTL = LOWER OPEX, CAPEX, TIME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for all biotechs: therapeutics, materials, chemicals, and foods.</a:t>
            </a:r>
            <a:endParaRPr sz="10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403" name="Google Shape;403;p30"/>
          <p:cNvSpPr txBox="1"/>
          <p:nvPr>
            <p:ph idx="1" type="body"/>
          </p:nvPr>
        </p:nvSpPr>
        <p:spPr>
          <a:xfrm>
            <a:off x="446850" y="795475"/>
            <a:ext cx="8250300" cy="677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rgbClr val="943452"/>
                </a:solidFill>
                <a:latin typeface="Lexend"/>
                <a:ea typeface="Lexend"/>
                <a:cs typeface="Lexend"/>
                <a:sym typeface="Lexend"/>
              </a:rPr>
              <a:t>QUICKER, CHEAPER, BETTER</a:t>
            </a:r>
            <a:endParaRPr b="1" sz="2200">
              <a:solidFill>
                <a:srgbClr val="94345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Our SynBioCAD infrastructure is already</a:t>
            </a:r>
            <a:r>
              <a:rPr b="1" lang="en" sz="11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delivering optimized bioproduction, biodegradation, biosensors, and cell-free systems in biofoundries</a:t>
            </a:r>
            <a:r>
              <a:rPr b="1" lang="en" sz="1100">
                <a:solidFill>
                  <a:srgbClr val="943452"/>
                </a:solidFill>
                <a:latin typeface="Lexend"/>
                <a:ea typeface="Lexend"/>
                <a:cs typeface="Lexend"/>
                <a:sym typeface="Lexend"/>
              </a:rPr>
              <a:t>  </a:t>
            </a:r>
            <a:endParaRPr b="1" sz="1100">
              <a:solidFill>
                <a:srgbClr val="94345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04" name="Google Shape;404;p30"/>
          <p:cNvSpPr/>
          <p:nvPr/>
        </p:nvSpPr>
        <p:spPr>
          <a:xfrm>
            <a:off x="710900" y="2363900"/>
            <a:ext cx="1958700" cy="717600"/>
          </a:xfrm>
          <a:prstGeom prst="roundRect">
            <a:avLst>
              <a:gd fmla="val 26317" name="adj"/>
            </a:avLst>
          </a:prstGeom>
          <a:solidFill>
            <a:srgbClr val="B82D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50X</a:t>
            </a:r>
            <a:endParaRPr sz="10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required workflows reduction</a:t>
            </a:r>
            <a:endParaRPr sz="10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405" name="Google Shape;405;p30"/>
          <p:cNvSpPr/>
          <p:nvPr/>
        </p:nvSpPr>
        <p:spPr>
          <a:xfrm>
            <a:off x="710900" y="3140624"/>
            <a:ext cx="1958700" cy="717600"/>
          </a:xfrm>
          <a:prstGeom prst="roundRect">
            <a:avLst>
              <a:gd fmla="val 26317" name="adj"/>
            </a:avLst>
          </a:prstGeom>
          <a:solidFill>
            <a:srgbClr val="9A33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34X</a:t>
            </a:r>
            <a:endParaRPr sz="10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target production increase</a:t>
            </a:r>
            <a:endParaRPr sz="10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406" name="Google Shape;406;p30"/>
          <p:cNvSpPr/>
          <p:nvPr/>
        </p:nvSpPr>
        <p:spPr>
          <a:xfrm>
            <a:off x="4658425" y="1601100"/>
            <a:ext cx="4114800" cy="2432400"/>
          </a:xfrm>
          <a:prstGeom prst="roundRect">
            <a:avLst>
              <a:gd fmla="val 9545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 dir="4920000" dist="9525">
              <a:srgbClr val="9A3350">
                <a:alpha val="20000"/>
              </a:srgbClr>
            </a:outerShdw>
          </a:effectLst>
        </p:spPr>
        <p:txBody>
          <a:bodyPr anchorCtr="0" anchor="t" bIns="91425" lIns="45700" spcFirstLastPara="1" rIns="4570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latin typeface="Lexend"/>
                <a:ea typeface="Lexend"/>
                <a:cs typeface="Lexend"/>
                <a:sym typeface="Lexend"/>
              </a:rPr>
              <a:t>ALL-IN-ONE = COMPLEXITY REMOVED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latin typeface="Lexend"/>
                <a:ea typeface="Lexend"/>
                <a:cs typeface="Lexend"/>
                <a:sym typeface="Lexend"/>
              </a:rPr>
              <a:t>Tools consolidation &amp; new features APIs</a:t>
            </a:r>
            <a:r>
              <a:rPr b="1" lang="en" sz="1000"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" sz="1000">
                <a:latin typeface="Lexend"/>
                <a:ea typeface="Lexend"/>
                <a:cs typeface="Lexend"/>
                <a:sym typeface="Lexend"/>
              </a:rPr>
              <a:t>for accelerated development, service expansion, and better customisation.</a:t>
            </a:r>
            <a:endParaRPr sz="1000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407" name="Google Shape;407;p30"/>
          <p:cNvPicPr preferRelativeResize="0"/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4959325" y="2460550"/>
            <a:ext cx="1898100" cy="1301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408" name="Google Shape;408;p30"/>
          <p:cNvSpPr txBox="1"/>
          <p:nvPr/>
        </p:nvSpPr>
        <p:spPr>
          <a:xfrm>
            <a:off x="5447597" y="2534550"/>
            <a:ext cx="1005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❌</a:t>
            </a:r>
            <a:endParaRPr sz="6000"/>
          </a:p>
        </p:txBody>
      </p:sp>
      <p:pic>
        <p:nvPicPr>
          <p:cNvPr id="409" name="Google Shape;40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4650" y="2565243"/>
            <a:ext cx="1529400" cy="1092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0"/>
          <p:cNvPicPr preferRelativeResize="0"/>
          <p:nvPr/>
        </p:nvPicPr>
        <p:blipFill rotWithShape="1">
          <a:blip r:embed="rId5">
            <a:alphaModFix/>
          </a:blip>
          <a:srcRect b="0" l="1209" r="1209" t="0"/>
          <a:stretch/>
        </p:blipFill>
        <p:spPr>
          <a:xfrm>
            <a:off x="2768200" y="2364000"/>
            <a:ext cx="1529400" cy="1494300"/>
          </a:xfrm>
          <a:prstGeom prst="roundRect">
            <a:avLst>
              <a:gd fmla="val 24718" name="adj"/>
            </a:avLst>
          </a:prstGeom>
          <a:noFill/>
          <a:ln cap="flat" cmpd="sng" w="19050">
            <a:solidFill>
              <a:srgbClr val="94345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1" name="Google Shape;411;p30"/>
          <p:cNvSpPr txBox="1"/>
          <p:nvPr/>
        </p:nvSpPr>
        <p:spPr>
          <a:xfrm>
            <a:off x="6993674" y="2988600"/>
            <a:ext cx="2958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➡️</a:t>
            </a:r>
            <a:endParaRPr sz="1300"/>
          </a:p>
        </p:txBody>
      </p:sp>
      <p:sp>
        <p:nvSpPr>
          <p:cNvPr id="412" name="Google Shape;412;p30"/>
          <p:cNvSpPr/>
          <p:nvPr/>
        </p:nvSpPr>
        <p:spPr>
          <a:xfrm>
            <a:off x="350350" y="225950"/>
            <a:ext cx="1839900" cy="2103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1C4587"/>
              </a:gs>
              <a:gs pos="100000">
                <a:srgbClr val="FF0000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SYNBIOCAD</a:t>
            </a:r>
            <a:endParaRPr sz="10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413" name="Google Shape;413;p30"/>
          <p:cNvSpPr/>
          <p:nvPr/>
        </p:nvSpPr>
        <p:spPr>
          <a:xfrm>
            <a:off x="1928456" y="1303386"/>
            <a:ext cx="594300" cy="27300"/>
          </a:xfrm>
          <a:prstGeom prst="roundRect">
            <a:avLst>
              <a:gd fmla="val 34439" name="adj"/>
            </a:avLst>
          </a:prstGeom>
          <a:gradFill>
            <a:gsLst>
              <a:gs pos="0">
                <a:srgbClr val="1C4587"/>
              </a:gs>
              <a:gs pos="100000">
                <a:srgbClr val="FF0000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414" name="Google Shape;414;p30"/>
          <p:cNvSpPr txBox="1"/>
          <p:nvPr>
            <p:ph type="title"/>
          </p:nvPr>
        </p:nvSpPr>
        <p:spPr>
          <a:xfrm>
            <a:off x="446850" y="4078700"/>
            <a:ext cx="8425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920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Our SynBioCAD and AI/ML infrastructure represent decades of work and &gt;10M</a:t>
            </a:r>
            <a:r>
              <a:rPr b="1" lang="en" sz="1900">
                <a:solidFill>
                  <a:srgbClr val="85200C"/>
                </a:solidFill>
                <a:highlight>
                  <a:srgbClr val="FFFFFF"/>
                </a:highlight>
                <a:latin typeface="Lexend"/>
                <a:ea typeface="Lexend"/>
                <a:cs typeface="Lexend"/>
                <a:sym typeface="Lexend"/>
              </a:rPr>
              <a:t>€</a:t>
            </a:r>
            <a:r>
              <a:rPr b="1" lang="en" sz="1920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 investment</a:t>
            </a:r>
            <a:endParaRPr b="1" sz="1920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1"/>
          <p:cNvSpPr/>
          <p:nvPr/>
        </p:nvSpPr>
        <p:spPr>
          <a:xfrm>
            <a:off x="481050" y="1221450"/>
            <a:ext cx="3606900" cy="943500"/>
          </a:xfrm>
          <a:prstGeom prst="roundRect">
            <a:avLst>
              <a:gd fmla="val 17756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 dir="4920000" dist="9525">
              <a:srgbClr val="9A335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420" name="Google Shape;420;p31"/>
          <p:cNvSpPr/>
          <p:nvPr/>
        </p:nvSpPr>
        <p:spPr>
          <a:xfrm>
            <a:off x="481050" y="2374525"/>
            <a:ext cx="3675300" cy="849000"/>
          </a:xfrm>
          <a:prstGeom prst="roundRect">
            <a:avLst>
              <a:gd fmla="val 17756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 dir="4920000" dist="9525">
              <a:srgbClr val="9A335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421" name="Google Shape;421;p31"/>
          <p:cNvSpPr txBox="1"/>
          <p:nvPr>
            <p:ph idx="1" type="body"/>
          </p:nvPr>
        </p:nvSpPr>
        <p:spPr>
          <a:xfrm>
            <a:off x="597599" y="1660975"/>
            <a:ext cx="32934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Methanotrophic Bacteria</a:t>
            </a:r>
            <a:endParaRPr b="1" sz="10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Grow with methane as sole carbon and energy source</a:t>
            </a:r>
            <a:endParaRPr sz="10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22" name="Google Shape;422;p31"/>
          <p:cNvSpPr txBox="1"/>
          <p:nvPr>
            <p:ph idx="1" type="body"/>
          </p:nvPr>
        </p:nvSpPr>
        <p:spPr>
          <a:xfrm>
            <a:off x="593952" y="2835150"/>
            <a:ext cx="3293400" cy="307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Hydrogen Bacteria</a:t>
            </a:r>
            <a:endParaRPr b="1" sz="10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Grow off Hydrogen and CO2. *</a:t>
            </a:r>
            <a:endParaRPr sz="10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23" name="Google Shape;423;p31"/>
          <p:cNvSpPr/>
          <p:nvPr/>
        </p:nvSpPr>
        <p:spPr>
          <a:xfrm>
            <a:off x="597629" y="1342650"/>
            <a:ext cx="3293400" cy="251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A3350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Methane (CH4)</a:t>
            </a:r>
            <a:endParaRPr sz="1300">
              <a:solidFill>
                <a:srgbClr val="9A3350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424" name="Google Shape;424;p31"/>
          <p:cNvSpPr/>
          <p:nvPr/>
        </p:nvSpPr>
        <p:spPr>
          <a:xfrm>
            <a:off x="607904" y="2491775"/>
            <a:ext cx="3293400" cy="251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A3350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Carbon Dioxide (CO2) + H2</a:t>
            </a:r>
            <a:endParaRPr sz="1300">
              <a:solidFill>
                <a:srgbClr val="9A3350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425" name="Google Shape;425;p31"/>
          <p:cNvSpPr/>
          <p:nvPr/>
        </p:nvSpPr>
        <p:spPr>
          <a:xfrm>
            <a:off x="350350" y="225950"/>
            <a:ext cx="1547100" cy="2103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1C4587"/>
              </a:gs>
              <a:gs pos="100000">
                <a:srgbClr val="FF0000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MICROBES</a:t>
            </a:r>
            <a:endParaRPr sz="10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426" name="Google Shape;426;p31"/>
          <p:cNvSpPr txBox="1"/>
          <p:nvPr>
            <p:ph idx="1" type="body"/>
          </p:nvPr>
        </p:nvSpPr>
        <p:spPr>
          <a:xfrm>
            <a:off x="428400" y="643450"/>
            <a:ext cx="82503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Non-model Strains: The Enzymes Enable the Feedstocks and Products</a:t>
            </a:r>
            <a:endParaRPr b="1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27" name="Google Shape;427;p31"/>
          <p:cNvSpPr/>
          <p:nvPr/>
        </p:nvSpPr>
        <p:spPr>
          <a:xfrm>
            <a:off x="4378061" y="1425475"/>
            <a:ext cx="351000" cy="409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19050">
            <a:solidFill>
              <a:srgbClr val="30438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1"/>
          <p:cNvSpPr txBox="1"/>
          <p:nvPr/>
        </p:nvSpPr>
        <p:spPr>
          <a:xfrm>
            <a:off x="5131525" y="1363200"/>
            <a:ext cx="5343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1"/>
          <p:cNvSpPr/>
          <p:nvPr/>
        </p:nvSpPr>
        <p:spPr>
          <a:xfrm>
            <a:off x="5038700" y="1221450"/>
            <a:ext cx="3606900" cy="585600"/>
          </a:xfrm>
          <a:prstGeom prst="roundRect">
            <a:avLst>
              <a:gd fmla="val 17756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 dir="4920000" dist="9525">
              <a:srgbClr val="9A335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DiMe</a:t>
            </a:r>
            <a:endParaRPr sz="12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430" name="Google Shape;430;p31"/>
          <p:cNvSpPr txBox="1"/>
          <p:nvPr/>
        </p:nvSpPr>
        <p:spPr>
          <a:xfrm>
            <a:off x="5267525" y="1430125"/>
            <a:ext cx="279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31"/>
          <p:cNvSpPr txBox="1"/>
          <p:nvPr/>
        </p:nvSpPr>
        <p:spPr>
          <a:xfrm>
            <a:off x="5388950" y="1314575"/>
            <a:ext cx="2797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Methane Monooxygenase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	CH4 + O2          CH3OH</a:t>
            </a:r>
            <a:endParaRPr sz="1000"/>
          </a:p>
        </p:txBody>
      </p:sp>
      <p:sp>
        <p:nvSpPr>
          <p:cNvPr id="432" name="Google Shape;432;p31"/>
          <p:cNvSpPr txBox="1"/>
          <p:nvPr/>
        </p:nvSpPr>
        <p:spPr>
          <a:xfrm>
            <a:off x="5165725" y="2389050"/>
            <a:ext cx="5343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31"/>
          <p:cNvSpPr/>
          <p:nvPr/>
        </p:nvSpPr>
        <p:spPr>
          <a:xfrm>
            <a:off x="5072900" y="2247300"/>
            <a:ext cx="3750000" cy="921900"/>
          </a:xfrm>
          <a:prstGeom prst="roundRect">
            <a:avLst>
              <a:gd fmla="val 17756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 dir="4920000" dist="9525">
              <a:srgbClr val="9A335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DiMe</a:t>
            </a:r>
            <a:endParaRPr sz="12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434" name="Google Shape;434;p31"/>
          <p:cNvSpPr txBox="1"/>
          <p:nvPr/>
        </p:nvSpPr>
        <p:spPr>
          <a:xfrm>
            <a:off x="5301725" y="2455975"/>
            <a:ext cx="279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31"/>
          <p:cNvSpPr txBox="1"/>
          <p:nvPr/>
        </p:nvSpPr>
        <p:spPr>
          <a:xfrm>
            <a:off x="5476575" y="2374525"/>
            <a:ext cx="2797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Hydrogenase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	NiFe to capture CO2 and H2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		CO2 + H2         CH2O</a:t>
            </a:r>
            <a:endParaRPr sz="1000"/>
          </a:p>
        </p:txBody>
      </p:sp>
      <p:sp>
        <p:nvSpPr>
          <p:cNvPr id="436" name="Google Shape;436;p31"/>
          <p:cNvSpPr/>
          <p:nvPr/>
        </p:nvSpPr>
        <p:spPr>
          <a:xfrm>
            <a:off x="7083250" y="2765798"/>
            <a:ext cx="248100" cy="17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31"/>
          <p:cNvSpPr txBox="1"/>
          <p:nvPr/>
        </p:nvSpPr>
        <p:spPr>
          <a:xfrm>
            <a:off x="0" y="855925"/>
            <a:ext cx="6955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*Renewable hydrogen use creates a route from renewable electrical energy to food and chemical energy.</a:t>
            </a:r>
            <a:endParaRPr/>
          </a:p>
        </p:txBody>
      </p:sp>
      <p:sp>
        <p:nvSpPr>
          <p:cNvPr id="438" name="Google Shape;438;p31"/>
          <p:cNvSpPr/>
          <p:nvPr/>
        </p:nvSpPr>
        <p:spPr>
          <a:xfrm>
            <a:off x="529975" y="3503950"/>
            <a:ext cx="3675300" cy="1167900"/>
          </a:xfrm>
          <a:prstGeom prst="roundRect">
            <a:avLst>
              <a:gd fmla="val 17756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 dir="4920000" dist="9525">
              <a:srgbClr val="9A335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439" name="Google Shape;439;p31"/>
          <p:cNvSpPr txBox="1"/>
          <p:nvPr>
            <p:ph idx="1" type="body"/>
          </p:nvPr>
        </p:nvSpPr>
        <p:spPr>
          <a:xfrm>
            <a:off x="642877" y="3964575"/>
            <a:ext cx="3293400" cy="6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Photosynthetic Hydrogen Bacteria</a:t>
            </a:r>
            <a:endParaRPr b="1" sz="10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Grow off Hydrogen and CO2. *</a:t>
            </a:r>
            <a:endParaRPr sz="10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Grow off sunlight and CO2</a:t>
            </a:r>
            <a:endParaRPr sz="10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Can make Hydrogen from organics and sunlight</a:t>
            </a:r>
            <a:endParaRPr sz="10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40" name="Google Shape;440;p31"/>
          <p:cNvSpPr/>
          <p:nvPr/>
        </p:nvSpPr>
        <p:spPr>
          <a:xfrm>
            <a:off x="656829" y="3621200"/>
            <a:ext cx="3293400" cy="251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A3350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Carbon Dioxide (CO2) + H2 or Light</a:t>
            </a:r>
            <a:endParaRPr sz="1300">
              <a:solidFill>
                <a:srgbClr val="9A3350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441" name="Google Shape;441;p31"/>
          <p:cNvSpPr txBox="1"/>
          <p:nvPr/>
        </p:nvSpPr>
        <p:spPr>
          <a:xfrm>
            <a:off x="5200100" y="3732175"/>
            <a:ext cx="5343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31"/>
          <p:cNvSpPr/>
          <p:nvPr/>
        </p:nvSpPr>
        <p:spPr>
          <a:xfrm>
            <a:off x="5107275" y="3590425"/>
            <a:ext cx="3750000" cy="1068300"/>
          </a:xfrm>
          <a:prstGeom prst="roundRect">
            <a:avLst>
              <a:gd fmla="val 17756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 dir="4920000" dist="9525">
              <a:srgbClr val="9A335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DiMe</a:t>
            </a:r>
            <a:endParaRPr sz="12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443" name="Google Shape;443;p31"/>
          <p:cNvSpPr txBox="1"/>
          <p:nvPr/>
        </p:nvSpPr>
        <p:spPr>
          <a:xfrm>
            <a:off x="5336100" y="3799100"/>
            <a:ext cx="279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31"/>
          <p:cNvSpPr txBox="1"/>
          <p:nvPr/>
        </p:nvSpPr>
        <p:spPr>
          <a:xfrm>
            <a:off x="5510950" y="3717650"/>
            <a:ext cx="279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Hydrogenase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	NiFe to capture CO2 and H2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		CO2 + H2         CH2O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	FeFe to make H2 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		CH2O          H2 + CO2</a:t>
            </a:r>
            <a:endParaRPr sz="1000"/>
          </a:p>
        </p:txBody>
      </p:sp>
      <p:sp>
        <p:nvSpPr>
          <p:cNvPr id="445" name="Google Shape;445;p31"/>
          <p:cNvSpPr/>
          <p:nvPr/>
        </p:nvSpPr>
        <p:spPr>
          <a:xfrm>
            <a:off x="6542225" y="1535686"/>
            <a:ext cx="248100" cy="17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1"/>
          <p:cNvSpPr/>
          <p:nvPr/>
        </p:nvSpPr>
        <p:spPr>
          <a:xfrm>
            <a:off x="7119100" y="4105998"/>
            <a:ext cx="248100" cy="17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31"/>
          <p:cNvSpPr/>
          <p:nvPr/>
        </p:nvSpPr>
        <p:spPr>
          <a:xfrm>
            <a:off x="6926625" y="4394648"/>
            <a:ext cx="248100" cy="17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Green Chemicals Market to Hit 274.2B$ by 2032</a:t>
            </a:r>
            <a:endParaRPr b="1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340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Strong market</a:t>
            </a:r>
            <a:endParaRPr b="1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10.8% CAGR</a:t>
            </a:r>
            <a:endParaRPr b="1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But….</a:t>
            </a:r>
            <a:endParaRPr b="1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Bioproduction companies struggle: Amyris, Solazyme, Zymergen… </a:t>
            </a:r>
            <a:endParaRPr b="1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Why?</a:t>
            </a:r>
            <a:endParaRPr b="1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5347" y="1152475"/>
            <a:ext cx="5016952" cy="297880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/>
          <p:nvPr/>
        </p:nvSpPr>
        <p:spPr>
          <a:xfrm>
            <a:off x="350350" y="225950"/>
            <a:ext cx="1547100" cy="2103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1C4587"/>
              </a:gs>
              <a:gs pos="100000">
                <a:srgbClr val="FF0000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OPPORTUNITY</a:t>
            </a:r>
            <a:endParaRPr sz="10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/>
          <p:nvPr/>
        </p:nvSpPr>
        <p:spPr>
          <a:xfrm>
            <a:off x="499500" y="3791800"/>
            <a:ext cx="3606900" cy="943500"/>
          </a:xfrm>
          <a:prstGeom prst="roundRect">
            <a:avLst>
              <a:gd fmla="val 17756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 dir="4920000" dist="9525">
              <a:srgbClr val="9A335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71" name="Google Shape;71;p15"/>
          <p:cNvSpPr/>
          <p:nvPr/>
        </p:nvSpPr>
        <p:spPr>
          <a:xfrm>
            <a:off x="499500" y="1475625"/>
            <a:ext cx="3606900" cy="943500"/>
          </a:xfrm>
          <a:prstGeom prst="roundRect">
            <a:avLst>
              <a:gd fmla="val 17756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 dir="4920000" dist="9525">
              <a:srgbClr val="9A335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72" name="Google Shape;72;p15"/>
          <p:cNvSpPr/>
          <p:nvPr/>
        </p:nvSpPr>
        <p:spPr>
          <a:xfrm>
            <a:off x="465300" y="2478925"/>
            <a:ext cx="3675300" cy="1210800"/>
          </a:xfrm>
          <a:prstGeom prst="roundRect">
            <a:avLst>
              <a:gd fmla="val 17756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 dir="4920000" dist="9525">
              <a:srgbClr val="9A335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616049" y="1915150"/>
            <a:ext cx="32934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Commonly used expression models such as ecoli, saccharomyces and other bacterial and yeast are limited to certain feedstocks </a:t>
            </a:r>
            <a:r>
              <a:rPr b="1" lang="en" sz="10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.</a:t>
            </a:r>
            <a:endParaRPr b="1" sz="10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578202" y="2939550"/>
            <a:ext cx="3293400" cy="6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Most bioproduction utilizes sugar, corn, oil seeds or other crops as feedstocks and thus inherits their cost and carbon footprint. </a:t>
            </a: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10s of millions wasted trying to adapt model microbes to hydrogen, CO2 or methane.</a:t>
            </a:r>
            <a:endParaRPr sz="10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5" name="Google Shape;75;p15"/>
          <p:cNvSpPr/>
          <p:nvPr/>
        </p:nvSpPr>
        <p:spPr>
          <a:xfrm>
            <a:off x="592150" y="3876325"/>
            <a:ext cx="3293400" cy="4095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A3350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⌛️ SLOW AND ARTISANAL DEVELOPMENT</a:t>
            </a:r>
            <a:endParaRPr sz="1300">
              <a:solidFill>
                <a:srgbClr val="9A3350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616079" y="1596825"/>
            <a:ext cx="3293400" cy="251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A3350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💵 LIMITED TO MODEL MICROBES</a:t>
            </a:r>
            <a:endParaRPr sz="1300">
              <a:solidFill>
                <a:srgbClr val="9A3350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77" name="Google Shape;77;p15"/>
          <p:cNvSpPr/>
          <p:nvPr/>
        </p:nvSpPr>
        <p:spPr>
          <a:xfrm>
            <a:off x="592154" y="2596175"/>
            <a:ext cx="3293400" cy="251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A3350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🛠️ ADDICTED TO SUGAR</a:t>
            </a:r>
            <a:endParaRPr sz="1300">
              <a:solidFill>
                <a:srgbClr val="9A3350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78" name="Google Shape;78;p15"/>
          <p:cNvSpPr/>
          <p:nvPr/>
        </p:nvSpPr>
        <p:spPr>
          <a:xfrm>
            <a:off x="350350" y="225950"/>
            <a:ext cx="1547100" cy="2103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1C4587"/>
              </a:gs>
              <a:gs pos="100000">
                <a:srgbClr val="FF0000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PROBLEM</a:t>
            </a:r>
            <a:endParaRPr sz="10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79" name="Google Shape;79;p15"/>
          <p:cNvSpPr txBox="1"/>
          <p:nvPr>
            <p:ph idx="1" type="body"/>
          </p:nvPr>
        </p:nvSpPr>
        <p:spPr>
          <a:xfrm>
            <a:off x="446850" y="795475"/>
            <a:ext cx="82503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BIOTECHNOLOGY IS SAID TO OFFER CARBON NEUTRAL/NEGATIVE</a:t>
            </a:r>
            <a:endParaRPr b="1" sz="1500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FOODS, MATERIALS, MEDICINES, &amp; CHEMICALS, BUT:</a:t>
            </a:r>
            <a:endParaRPr b="1" sz="1500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0" name="Google Shape;80;p15"/>
          <p:cNvSpPr/>
          <p:nvPr/>
        </p:nvSpPr>
        <p:spPr>
          <a:xfrm>
            <a:off x="4490411" y="2904575"/>
            <a:ext cx="351000" cy="409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19050">
            <a:solidFill>
              <a:srgbClr val="30438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5"/>
          <p:cNvSpPr/>
          <p:nvPr/>
        </p:nvSpPr>
        <p:spPr>
          <a:xfrm>
            <a:off x="5191200" y="1915150"/>
            <a:ext cx="3577200" cy="2220000"/>
          </a:xfrm>
          <a:prstGeom prst="roundRect">
            <a:avLst>
              <a:gd fmla="val 22630" name="adj"/>
            </a:avLst>
          </a:prstGeom>
          <a:gradFill>
            <a:gsLst>
              <a:gs pos="0">
                <a:srgbClr val="1C4587"/>
              </a:gs>
              <a:gs pos="100000">
                <a:srgbClr val="FF0000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274300">
            <a:noAutofit/>
          </a:bodyPr>
          <a:lstStyle/>
          <a:p>
            <a:pPr indent="-245110" lvl="0" marL="4114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1700"/>
              <a:buFont typeface="Lexend"/>
              <a:buAutoNum type="arabicPeriod"/>
            </a:pPr>
            <a:r>
              <a:rPr b="1" lang="en" sz="1700">
                <a:solidFill>
                  <a:srgbClr val="FDFDFD"/>
                </a:solidFill>
                <a:latin typeface="Lexend"/>
                <a:ea typeface="Lexend"/>
                <a:cs typeface="Lexend"/>
                <a:sym typeface="Lexend"/>
              </a:rPr>
              <a:t>High Cost (OPEX)</a:t>
            </a:r>
            <a:endParaRPr b="1" sz="1700">
              <a:solidFill>
                <a:srgbClr val="FDFDFD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245110" lvl="0" marL="4114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1700"/>
              <a:buFont typeface="Lexend"/>
              <a:buAutoNum type="arabicPeriod"/>
            </a:pPr>
            <a:r>
              <a:rPr b="1" lang="en" sz="1700">
                <a:solidFill>
                  <a:srgbClr val="FDFDFD"/>
                </a:solidFill>
                <a:latin typeface="Lexend"/>
                <a:ea typeface="Lexend"/>
                <a:cs typeface="Lexend"/>
                <a:sym typeface="Lexend"/>
              </a:rPr>
              <a:t>High Carbon Footprint</a:t>
            </a:r>
            <a:endParaRPr b="1" sz="1700">
              <a:solidFill>
                <a:srgbClr val="FDFDFD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245110" lvl="0" marL="4114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1700"/>
              <a:buFont typeface="Lexend"/>
              <a:buAutoNum type="arabicPeriod"/>
            </a:pPr>
            <a:r>
              <a:rPr b="1" lang="en" sz="1700">
                <a:solidFill>
                  <a:srgbClr val="FDFDFD"/>
                </a:solidFill>
                <a:latin typeface="Lexend"/>
                <a:ea typeface="Lexend"/>
                <a:cs typeface="Lexend"/>
                <a:sym typeface="Lexend"/>
              </a:rPr>
              <a:t>Unsustainable</a:t>
            </a:r>
            <a:endParaRPr b="1" sz="1700">
              <a:solidFill>
                <a:srgbClr val="FDFDFD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245110" lvl="0" marL="4114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1700"/>
              <a:buFont typeface="Lexend"/>
              <a:buAutoNum type="arabicPeriod"/>
            </a:pPr>
            <a:r>
              <a:rPr b="1" lang="en" sz="1700">
                <a:solidFill>
                  <a:srgbClr val="FDFDFD"/>
                </a:solidFill>
                <a:latin typeface="Lexend"/>
                <a:ea typeface="Lexend"/>
                <a:cs typeface="Lexend"/>
                <a:sym typeface="Lexend"/>
              </a:rPr>
              <a:t>Unoptimized</a:t>
            </a:r>
            <a:endParaRPr b="1" sz="1700">
              <a:solidFill>
                <a:srgbClr val="FDFDFD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245110" lvl="0" marL="4114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1700"/>
              <a:buFont typeface="Lexend"/>
              <a:buAutoNum type="arabicPeriod"/>
            </a:pPr>
            <a:r>
              <a:rPr b="1" lang="en" sz="1700">
                <a:solidFill>
                  <a:srgbClr val="FDFDFD"/>
                </a:solidFill>
                <a:latin typeface="Lexend"/>
                <a:ea typeface="Lexend"/>
                <a:cs typeface="Lexend"/>
                <a:sym typeface="Lexend"/>
              </a:rPr>
              <a:t>Underperforming</a:t>
            </a:r>
            <a:endParaRPr b="1" sz="1700">
              <a:solidFill>
                <a:srgbClr val="FDFDFD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rgbClr val="FDFDFD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7189900" y="3563375"/>
            <a:ext cx="196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5"/>
          <p:cNvSpPr txBox="1"/>
          <p:nvPr>
            <p:ph idx="1" type="body"/>
          </p:nvPr>
        </p:nvSpPr>
        <p:spPr>
          <a:xfrm>
            <a:off x="656252" y="4337500"/>
            <a:ext cx="3293400" cy="307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Time and cost of bioengineering is high and pressure to scale leads to unoptimized production systems</a:t>
            </a:r>
            <a:endParaRPr sz="10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type="title"/>
          </p:nvPr>
        </p:nvSpPr>
        <p:spPr>
          <a:xfrm>
            <a:off x="311700" y="610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520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Waste Carbon is the cheapest and most abundant feedstock</a:t>
            </a:r>
            <a:endParaRPr b="1" sz="1520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9" name="Google Shape;89;p16"/>
          <p:cNvSpPr/>
          <p:nvPr/>
        </p:nvSpPr>
        <p:spPr>
          <a:xfrm>
            <a:off x="470350" y="1236000"/>
            <a:ext cx="3606900" cy="682800"/>
          </a:xfrm>
          <a:prstGeom prst="roundRect">
            <a:avLst>
              <a:gd fmla="val 17756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 dir="4920000" dist="9525">
              <a:srgbClr val="9A335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90" name="Google Shape;90;p16"/>
          <p:cNvSpPr/>
          <p:nvPr/>
        </p:nvSpPr>
        <p:spPr>
          <a:xfrm>
            <a:off x="436150" y="2006350"/>
            <a:ext cx="3675300" cy="682800"/>
          </a:xfrm>
          <a:prstGeom prst="roundRect">
            <a:avLst>
              <a:gd fmla="val 17756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 dir="4920000" dist="9525">
              <a:srgbClr val="9A335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586899" y="1675525"/>
            <a:ext cx="3293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Lexend"/>
                <a:ea typeface="Lexend"/>
                <a:cs typeface="Lexend"/>
                <a:sym typeface="Lexend"/>
              </a:rPr>
              <a:t>Over 135 MT emitted each year</a:t>
            </a:r>
            <a:endParaRPr b="1" sz="1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549052" y="2466975"/>
            <a:ext cx="3293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Lexend"/>
                <a:ea typeface="Lexend"/>
                <a:cs typeface="Lexend"/>
                <a:sym typeface="Lexend"/>
              </a:rPr>
              <a:t>Over 36.8 BT emitted each year</a:t>
            </a:r>
            <a:endParaRPr b="1" sz="1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3" name="Google Shape;93;p16"/>
          <p:cNvSpPr/>
          <p:nvPr/>
        </p:nvSpPr>
        <p:spPr>
          <a:xfrm>
            <a:off x="586929" y="1357200"/>
            <a:ext cx="3293400" cy="251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A3350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Methane (CH4)</a:t>
            </a:r>
            <a:endParaRPr sz="1300">
              <a:solidFill>
                <a:srgbClr val="9A3350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563004" y="2123600"/>
            <a:ext cx="3293400" cy="251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A3350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Carbon Dioxide (CO2)</a:t>
            </a:r>
            <a:endParaRPr sz="1300">
              <a:solidFill>
                <a:srgbClr val="9A3350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95" name="Google Shape;95;p16"/>
          <p:cNvSpPr/>
          <p:nvPr/>
        </p:nvSpPr>
        <p:spPr>
          <a:xfrm>
            <a:off x="470350" y="2866075"/>
            <a:ext cx="3675300" cy="682800"/>
          </a:xfrm>
          <a:prstGeom prst="roundRect">
            <a:avLst>
              <a:gd fmla="val 17756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 dir="4920000" dist="9525">
              <a:srgbClr val="9A335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583252" y="3326700"/>
            <a:ext cx="3293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Lexend"/>
                <a:ea typeface="Lexend"/>
                <a:cs typeface="Lexend"/>
                <a:sym typeface="Lexend"/>
              </a:rPr>
              <a:t>Over 400 MT produced each year</a:t>
            </a:r>
            <a:endParaRPr b="1" sz="1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7" name="Google Shape;97;p16"/>
          <p:cNvSpPr/>
          <p:nvPr/>
        </p:nvSpPr>
        <p:spPr>
          <a:xfrm>
            <a:off x="597204" y="2983325"/>
            <a:ext cx="3293400" cy="251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A3350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Plastic Waste</a:t>
            </a:r>
            <a:endParaRPr sz="1300">
              <a:solidFill>
                <a:srgbClr val="9A3350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98" name="Google Shape;98;p16"/>
          <p:cNvSpPr/>
          <p:nvPr/>
        </p:nvSpPr>
        <p:spPr>
          <a:xfrm>
            <a:off x="470350" y="3725800"/>
            <a:ext cx="3675300" cy="682800"/>
          </a:xfrm>
          <a:prstGeom prst="roundRect">
            <a:avLst>
              <a:gd fmla="val 17756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 dir="4920000" dist="9525">
              <a:srgbClr val="9A335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633652" y="4207650"/>
            <a:ext cx="3293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Lexend"/>
                <a:ea typeface="Lexend"/>
                <a:cs typeface="Lexend"/>
                <a:sym typeface="Lexend"/>
              </a:rPr>
              <a:t>Over 2 BT produced each year</a:t>
            </a:r>
            <a:endParaRPr b="1" sz="1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0" name="Google Shape;100;p16"/>
          <p:cNvSpPr/>
          <p:nvPr/>
        </p:nvSpPr>
        <p:spPr>
          <a:xfrm>
            <a:off x="647604" y="3864275"/>
            <a:ext cx="3293400" cy="251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A3350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MSW</a:t>
            </a:r>
            <a:endParaRPr sz="1300">
              <a:solidFill>
                <a:srgbClr val="9A3350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101" name="Google Shape;101;p16"/>
          <p:cNvSpPr/>
          <p:nvPr/>
        </p:nvSpPr>
        <p:spPr>
          <a:xfrm>
            <a:off x="4368000" y="1450575"/>
            <a:ext cx="849900" cy="2462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2850" y="1165275"/>
            <a:ext cx="1082900" cy="1052727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6"/>
          <p:cNvSpPr txBox="1"/>
          <p:nvPr/>
        </p:nvSpPr>
        <p:spPr>
          <a:xfrm>
            <a:off x="8812100" y="4549325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0250" y="2302425"/>
            <a:ext cx="1190017" cy="161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/>
          <p:cNvSpPr/>
          <p:nvPr/>
        </p:nvSpPr>
        <p:spPr>
          <a:xfrm>
            <a:off x="350350" y="225950"/>
            <a:ext cx="1547100" cy="2103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1C4587"/>
              </a:gs>
              <a:gs pos="100000">
                <a:srgbClr val="FF0000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PROBLEM</a:t>
            </a:r>
            <a:endParaRPr sz="10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06" name="Google Shape;106;p16"/>
          <p:cNvSpPr txBox="1"/>
          <p:nvPr>
            <p:ph type="title"/>
          </p:nvPr>
        </p:nvSpPr>
        <p:spPr>
          <a:xfrm>
            <a:off x="724850" y="4549325"/>
            <a:ext cx="8520600" cy="4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520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But to unlock its value we need new model organisms and better bioengineering</a:t>
            </a:r>
            <a:endParaRPr b="1" sz="1520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7" name="Google Shape;107;p16"/>
          <p:cNvSpPr/>
          <p:nvPr/>
        </p:nvSpPr>
        <p:spPr>
          <a:xfrm>
            <a:off x="6659425" y="2098400"/>
            <a:ext cx="588900" cy="1032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6"/>
          <p:cNvSpPr txBox="1"/>
          <p:nvPr>
            <p:ph type="title"/>
          </p:nvPr>
        </p:nvSpPr>
        <p:spPr>
          <a:xfrm>
            <a:off x="7330750" y="1948700"/>
            <a:ext cx="21012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020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Foods</a:t>
            </a:r>
            <a:endParaRPr b="1" sz="2020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020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Chemicals</a:t>
            </a:r>
            <a:endParaRPr b="1" sz="2020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020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Materials</a:t>
            </a:r>
            <a:endParaRPr b="1" sz="2020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020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Medicines</a:t>
            </a:r>
            <a:endParaRPr b="1" sz="2020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/>
          <p:nvPr/>
        </p:nvSpPr>
        <p:spPr>
          <a:xfrm>
            <a:off x="341600" y="1168900"/>
            <a:ext cx="8489100" cy="2520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4" name="Google Shape;11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88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Sirius Solution: Build on Existing AI/ML Platform</a:t>
            </a:r>
            <a:r>
              <a:rPr b="1" lang="en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b="1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5" name="Google Shape;115;p17"/>
          <p:cNvSpPr txBox="1"/>
          <p:nvPr>
            <p:ph type="title"/>
          </p:nvPr>
        </p:nvSpPr>
        <p:spPr>
          <a:xfrm>
            <a:off x="399050" y="1247900"/>
            <a:ext cx="8520600" cy="24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Use our proven AI/ML Bioengineering pipeline to:</a:t>
            </a:r>
            <a:endParaRPr b="1" sz="1500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1500"/>
              <a:buFont typeface="Lexend"/>
              <a:buAutoNum type="arabicPeriod"/>
            </a:pPr>
            <a:r>
              <a:rPr b="1" lang="en" sz="1500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Create new model organisms that unlock C1 and other waste carbon feedstocks</a:t>
            </a:r>
            <a:endParaRPr b="1" sz="1500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1500"/>
              <a:buFont typeface="Lexend"/>
              <a:buAutoNum type="arabicPeriod"/>
            </a:pPr>
            <a:r>
              <a:rPr b="1" lang="en" sz="1500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Reduce the number of experiments required to create optimized strains by &gt;50X</a:t>
            </a:r>
            <a:endParaRPr b="1" sz="1500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1500"/>
              <a:buFont typeface="Lexend"/>
              <a:buAutoNum type="arabicPeriod"/>
            </a:pPr>
            <a:r>
              <a:rPr b="1" lang="en" sz="1500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Save customers time, money, headcount while delivering optimized solutions that enable profitability at scale</a:t>
            </a:r>
            <a:endParaRPr b="1" sz="1500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6" name="Google Shape;116;p17"/>
          <p:cNvSpPr txBox="1"/>
          <p:nvPr>
            <p:ph type="title"/>
          </p:nvPr>
        </p:nvSpPr>
        <p:spPr>
          <a:xfrm>
            <a:off x="399050" y="3754800"/>
            <a:ext cx="8425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500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Our SynBioCAD and Hybrid AI/ML infrastructure is the product 22 FTE/yrs of work and &gt;10M</a:t>
            </a:r>
            <a:r>
              <a:rPr b="1" lang="en" sz="1500">
                <a:solidFill>
                  <a:srgbClr val="85200C"/>
                </a:solidFill>
                <a:highlight>
                  <a:srgbClr val="FFFFFF"/>
                </a:highlight>
                <a:latin typeface="Lexend"/>
                <a:ea typeface="Lexend"/>
                <a:cs typeface="Lexend"/>
                <a:sym typeface="Lexend"/>
              </a:rPr>
              <a:t>€</a:t>
            </a:r>
            <a:r>
              <a:rPr b="1" lang="en" sz="1500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 invested in academic science</a:t>
            </a:r>
            <a:endParaRPr b="1" sz="1500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7" name="Google Shape;117;p17"/>
          <p:cNvSpPr/>
          <p:nvPr/>
        </p:nvSpPr>
        <p:spPr>
          <a:xfrm>
            <a:off x="350350" y="225950"/>
            <a:ext cx="1547100" cy="2103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1C4587"/>
              </a:gs>
              <a:gs pos="100000">
                <a:srgbClr val="FF0000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SIRIUS SOLUTION</a:t>
            </a:r>
            <a:endParaRPr sz="10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118" name="Google Shape;11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0125" y="4168825"/>
            <a:ext cx="1093325" cy="78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500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Benefits of Sirius Solution and Use Cases</a:t>
            </a:r>
            <a:endParaRPr b="1" sz="1500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4" name="Google Shape;124;p18"/>
          <p:cNvSpPr/>
          <p:nvPr/>
        </p:nvSpPr>
        <p:spPr>
          <a:xfrm>
            <a:off x="341600" y="1180450"/>
            <a:ext cx="6853200" cy="616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Create better systems via </a:t>
            </a:r>
            <a:r>
              <a:rPr b="1" lang="en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AI /ML</a:t>
            </a:r>
            <a:r>
              <a:rPr b="1" lang="en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 driven DBTL cycle for bioengineering and outcome optimization.</a:t>
            </a:r>
            <a:endParaRPr b="1">
              <a:solidFill>
                <a:srgbClr val="85200C"/>
              </a:solidFill>
            </a:endParaRPr>
          </a:p>
        </p:txBody>
      </p:sp>
      <p:sp>
        <p:nvSpPr>
          <p:cNvPr id="125" name="Google Shape;125;p18"/>
          <p:cNvSpPr/>
          <p:nvPr/>
        </p:nvSpPr>
        <p:spPr>
          <a:xfrm>
            <a:off x="334550" y="2076000"/>
            <a:ext cx="6867300" cy="2517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Proven cutting edge </a:t>
            </a:r>
            <a:r>
              <a:rPr b="1" lang="en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A</a:t>
            </a:r>
            <a:r>
              <a:rPr b="1" lang="en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I/ML technology for:</a:t>
            </a:r>
            <a:endParaRPr b="1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1400"/>
              <a:buFont typeface="Lexend"/>
              <a:buChar char="●"/>
            </a:pPr>
            <a:r>
              <a:rPr b="1" lang="en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Bioproduction: Produce Target Chemical of Choice</a:t>
            </a:r>
            <a:endParaRPr b="1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1400"/>
              <a:buFont typeface="Lexend"/>
              <a:buChar char="●"/>
            </a:pPr>
            <a:r>
              <a:rPr b="1" lang="en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Biodegradation: Degrade Chemicals</a:t>
            </a:r>
            <a:endParaRPr b="1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1400"/>
              <a:buFont typeface="Lexend"/>
              <a:buChar char="●"/>
            </a:pPr>
            <a:r>
              <a:rPr b="1" lang="en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Biotransformation: Transform ‘Bad’ Chemicals to ‘Good’ Chemicals</a:t>
            </a:r>
            <a:endParaRPr b="1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1400"/>
              <a:buFont typeface="Lexend"/>
              <a:buChar char="●"/>
            </a:pPr>
            <a:r>
              <a:rPr b="1" lang="en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Media Optimization: Improve Process Titer, Rate and Yield</a:t>
            </a:r>
            <a:endParaRPr b="1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1400"/>
              <a:buFont typeface="Lexend"/>
              <a:buChar char="●"/>
            </a:pPr>
            <a:r>
              <a:rPr b="1" lang="en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Microbial and </a:t>
            </a:r>
            <a:r>
              <a:rPr b="1" lang="en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cell-free</a:t>
            </a:r>
            <a:r>
              <a:rPr b="1" lang="en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 systems</a:t>
            </a:r>
            <a:endParaRPr b="1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6" name="Google Shape;126;p18"/>
          <p:cNvSpPr/>
          <p:nvPr/>
        </p:nvSpPr>
        <p:spPr>
          <a:xfrm>
            <a:off x="350350" y="225950"/>
            <a:ext cx="1547100" cy="2103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1C4587"/>
              </a:gs>
              <a:gs pos="100000">
                <a:srgbClr val="FF0000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USE CASES</a:t>
            </a:r>
            <a:endParaRPr sz="10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27" name="Google Shape;127;p18"/>
          <p:cNvSpPr/>
          <p:nvPr/>
        </p:nvSpPr>
        <p:spPr>
          <a:xfrm>
            <a:off x="7243525" y="2982275"/>
            <a:ext cx="1821300" cy="762300"/>
          </a:xfrm>
          <a:prstGeom prst="roundRect">
            <a:avLst>
              <a:gd fmla="val 26317" name="adj"/>
            </a:avLst>
          </a:prstGeom>
          <a:solidFill>
            <a:srgbClr val="B82D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50X</a:t>
            </a:r>
            <a:endParaRPr sz="10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required workflows reduction</a:t>
            </a:r>
            <a:endParaRPr sz="10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28" name="Google Shape;128;p18"/>
          <p:cNvSpPr/>
          <p:nvPr/>
        </p:nvSpPr>
        <p:spPr>
          <a:xfrm>
            <a:off x="7243525" y="3828538"/>
            <a:ext cx="1821300" cy="717600"/>
          </a:xfrm>
          <a:prstGeom prst="roundRect">
            <a:avLst>
              <a:gd fmla="val 26317" name="adj"/>
            </a:avLst>
          </a:prstGeom>
          <a:solidFill>
            <a:srgbClr val="9A33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34X</a:t>
            </a:r>
            <a:endParaRPr sz="10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target production increase</a:t>
            </a:r>
            <a:endParaRPr sz="10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129" name="Google Shape;129;p18"/>
          <p:cNvPicPr preferRelativeResize="0"/>
          <p:nvPr/>
        </p:nvPicPr>
        <p:blipFill rotWithShape="1">
          <a:blip r:embed="rId3">
            <a:alphaModFix/>
          </a:blip>
          <a:srcRect b="0" l="1209" r="1209" t="0"/>
          <a:stretch/>
        </p:blipFill>
        <p:spPr>
          <a:xfrm>
            <a:off x="7340750" y="1180450"/>
            <a:ext cx="1529400" cy="1494300"/>
          </a:xfrm>
          <a:prstGeom prst="roundRect">
            <a:avLst>
              <a:gd fmla="val 24718" name="adj"/>
            </a:avLst>
          </a:prstGeom>
          <a:noFill/>
          <a:ln cap="flat" cmpd="sng" w="19050">
            <a:solidFill>
              <a:srgbClr val="94345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/>
          <p:nvPr/>
        </p:nvSpPr>
        <p:spPr>
          <a:xfrm>
            <a:off x="350350" y="225950"/>
            <a:ext cx="1547100" cy="2103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1C4587"/>
              </a:gs>
              <a:gs pos="100000">
                <a:srgbClr val="FF0000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DBTL Pipeline</a:t>
            </a:r>
            <a:endParaRPr sz="10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35" name="Google Shape;135;p19"/>
          <p:cNvSpPr/>
          <p:nvPr/>
        </p:nvSpPr>
        <p:spPr>
          <a:xfrm>
            <a:off x="3196525" y="2850375"/>
            <a:ext cx="1350300" cy="1261800"/>
          </a:xfrm>
          <a:prstGeom prst="roundRect">
            <a:avLst>
              <a:gd fmla="val 12274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 dir="4920000" dist="9525">
              <a:srgbClr val="9A3350">
                <a:alpha val="20000"/>
              </a:srgbClr>
            </a:outerShdw>
          </a:effectLst>
        </p:spPr>
        <p:txBody>
          <a:bodyPr anchorCtr="0" anchor="t" bIns="91425" lIns="45700" spcFirstLastPara="1" rIns="45700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04380"/>
                </a:solidFill>
                <a:latin typeface="Lexend"/>
                <a:ea typeface="Lexend"/>
                <a:cs typeface="Lexend"/>
                <a:sym typeface="Lexend"/>
              </a:rPr>
              <a:t>Test</a:t>
            </a:r>
            <a:endParaRPr b="1" sz="1100">
              <a:solidFill>
                <a:srgbClr val="30438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High throughput systems to determine best conditions/performance. AI/ML to optimize media, conditions and systems, -omics to determine capabilities and GOIs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300">
              <a:solidFill>
                <a:srgbClr val="2D438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6" name="Google Shape;136;p19"/>
          <p:cNvSpPr/>
          <p:nvPr/>
        </p:nvSpPr>
        <p:spPr>
          <a:xfrm rot="-3401680">
            <a:off x="3538263" y="2543191"/>
            <a:ext cx="309779" cy="15426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19050">
            <a:solidFill>
              <a:srgbClr val="30438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9"/>
          <p:cNvSpPr/>
          <p:nvPr/>
        </p:nvSpPr>
        <p:spPr>
          <a:xfrm>
            <a:off x="3821425" y="1325650"/>
            <a:ext cx="1449600" cy="1180500"/>
          </a:xfrm>
          <a:prstGeom prst="roundRect">
            <a:avLst>
              <a:gd fmla="val 12274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 dir="4920000" dist="9525">
              <a:srgbClr val="9A3350">
                <a:alpha val="20000"/>
              </a:srgbClr>
            </a:outerShdw>
          </a:effectLst>
        </p:spPr>
        <p:txBody>
          <a:bodyPr anchorCtr="0" anchor="t" bIns="91425" lIns="45700" spcFirstLastPara="1" rIns="45700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04380"/>
                </a:solidFill>
                <a:latin typeface="Lexend"/>
                <a:ea typeface="Lexend"/>
                <a:cs typeface="Lexend"/>
                <a:sym typeface="Lexend"/>
              </a:rPr>
              <a:t>Learn and model</a:t>
            </a:r>
            <a:endParaRPr b="1" sz="1100">
              <a:solidFill>
                <a:srgbClr val="30438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Sequence organisms and identify key enzymes.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Make SBML/computational  Models which are used to construct NMM. Each iteration builds ML training set with </a:t>
            </a:r>
            <a:r>
              <a:rPr b="1"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active learning</a:t>
            </a:r>
            <a:endParaRPr b="1"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2D438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8" name="Google Shape;138;p19"/>
          <p:cNvSpPr/>
          <p:nvPr/>
        </p:nvSpPr>
        <p:spPr>
          <a:xfrm rot="2459782">
            <a:off x="5294320" y="2221202"/>
            <a:ext cx="221795" cy="15417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19050">
            <a:solidFill>
              <a:srgbClr val="30438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9"/>
          <p:cNvSpPr/>
          <p:nvPr/>
        </p:nvSpPr>
        <p:spPr>
          <a:xfrm>
            <a:off x="7200675" y="1084525"/>
            <a:ext cx="1286100" cy="1384200"/>
          </a:xfrm>
          <a:prstGeom prst="roundRect">
            <a:avLst>
              <a:gd fmla="val 12274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 dir="4920000" dist="9525">
              <a:srgbClr val="9A3350">
                <a:alpha val="20000"/>
              </a:srgbClr>
            </a:outerShdw>
          </a:effectLst>
        </p:spPr>
        <p:txBody>
          <a:bodyPr anchorCtr="0" anchor="t" bIns="91425" lIns="45700" spcFirstLastPara="1" rIns="45700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04380"/>
                </a:solidFill>
                <a:latin typeface="Lexend"/>
                <a:ea typeface="Lexend"/>
                <a:cs typeface="Lexend"/>
                <a:sym typeface="Lexend"/>
              </a:rPr>
              <a:t>New Model Organism</a:t>
            </a:r>
            <a:endParaRPr b="1" sz="1100">
              <a:solidFill>
                <a:srgbClr val="30438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04380"/>
                </a:solidFill>
                <a:latin typeface="Lexend"/>
                <a:ea typeface="Lexend"/>
                <a:cs typeface="Lexend"/>
                <a:sym typeface="Lexend"/>
              </a:rPr>
              <a:t>Create chassis microbe</a:t>
            </a:r>
            <a:endParaRPr sz="700">
              <a:solidFill>
                <a:srgbClr val="30438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04380"/>
                </a:solidFill>
                <a:latin typeface="Lexend"/>
                <a:ea typeface="Lexend"/>
                <a:cs typeface="Lexend"/>
                <a:sym typeface="Lexend"/>
              </a:rPr>
              <a:t>ie: Optimized for CH4</a:t>
            </a:r>
            <a:endParaRPr sz="700">
              <a:solidFill>
                <a:srgbClr val="30438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0438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2D438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40" name="Google Shape;14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6925" y="1857742"/>
            <a:ext cx="674999" cy="45960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9"/>
          <p:cNvSpPr/>
          <p:nvPr/>
        </p:nvSpPr>
        <p:spPr>
          <a:xfrm rot="-9555301">
            <a:off x="4653179" y="3638866"/>
            <a:ext cx="223597" cy="15383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19050">
            <a:solidFill>
              <a:srgbClr val="30438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9"/>
          <p:cNvSpPr/>
          <p:nvPr/>
        </p:nvSpPr>
        <p:spPr>
          <a:xfrm rot="5408918">
            <a:off x="5542625" y="3317986"/>
            <a:ext cx="231301" cy="154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19050">
            <a:solidFill>
              <a:srgbClr val="30438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9"/>
          <p:cNvSpPr/>
          <p:nvPr/>
        </p:nvSpPr>
        <p:spPr>
          <a:xfrm>
            <a:off x="5539476" y="2090100"/>
            <a:ext cx="1412700" cy="154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19050">
            <a:solidFill>
              <a:srgbClr val="30438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9"/>
          <p:cNvSpPr/>
          <p:nvPr/>
        </p:nvSpPr>
        <p:spPr>
          <a:xfrm>
            <a:off x="1235250" y="1346750"/>
            <a:ext cx="2004300" cy="641700"/>
          </a:xfrm>
          <a:prstGeom prst="roundRect">
            <a:avLst>
              <a:gd fmla="val 12274" name="adj"/>
            </a:avLst>
          </a:prstGeom>
          <a:noFill/>
          <a:ln>
            <a:noFill/>
          </a:ln>
        </p:spPr>
        <p:txBody>
          <a:bodyPr anchorCtr="0" anchor="t" bIns="91425" lIns="45700" spcFirstLastPara="1" rIns="4570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C4587"/>
                </a:solidFill>
                <a:latin typeface="Lexend"/>
                <a:ea typeface="Lexend"/>
                <a:cs typeface="Lexend"/>
                <a:sym typeface="Lexend"/>
              </a:rPr>
              <a:t>Bioinformatic/Literature</a:t>
            </a:r>
            <a:endParaRPr b="1" sz="1100">
              <a:solidFill>
                <a:srgbClr val="1C4587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Using bioinformatic sources we have built a library of known Methanotrophs and Hydrogenotrophs SBML/computational  Models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5" name="Google Shape;145;p19"/>
          <p:cNvSpPr/>
          <p:nvPr/>
        </p:nvSpPr>
        <p:spPr>
          <a:xfrm rot="7662">
            <a:off x="3299901" y="1672144"/>
            <a:ext cx="403801" cy="154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19050">
            <a:solidFill>
              <a:srgbClr val="30438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9"/>
          <p:cNvSpPr/>
          <p:nvPr/>
        </p:nvSpPr>
        <p:spPr>
          <a:xfrm>
            <a:off x="7200675" y="2527400"/>
            <a:ext cx="1286100" cy="891000"/>
          </a:xfrm>
          <a:prstGeom prst="roundRect">
            <a:avLst>
              <a:gd fmla="val 12274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 dir="4920000" dist="9525">
              <a:srgbClr val="9A3350">
                <a:alpha val="20000"/>
              </a:srgbClr>
            </a:outerShdw>
          </a:effectLst>
        </p:spPr>
        <p:txBody>
          <a:bodyPr anchorCtr="0" anchor="t" bIns="91425" lIns="45700" spcFirstLastPara="1" rIns="45700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04380"/>
                </a:solidFill>
                <a:latin typeface="Lexend"/>
                <a:ea typeface="Lexend"/>
                <a:cs typeface="Lexend"/>
                <a:sym typeface="Lexend"/>
              </a:rPr>
              <a:t>New Enzyme</a:t>
            </a:r>
            <a:endParaRPr b="1" sz="1100">
              <a:solidFill>
                <a:srgbClr val="30438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04380"/>
                </a:solidFill>
                <a:latin typeface="Lexend"/>
                <a:ea typeface="Lexend"/>
                <a:cs typeface="Lexend"/>
                <a:sym typeface="Lexend"/>
              </a:rPr>
              <a:t>For use as biocatalyst </a:t>
            </a:r>
            <a:endParaRPr sz="700">
              <a:solidFill>
                <a:srgbClr val="30438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0438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04380"/>
                </a:solidFill>
                <a:latin typeface="Lexend"/>
                <a:ea typeface="Lexend"/>
                <a:cs typeface="Lexend"/>
                <a:sym typeface="Lexend"/>
              </a:rPr>
              <a:t>As a target for improved function/utility</a:t>
            </a:r>
            <a:endParaRPr sz="700">
              <a:solidFill>
                <a:srgbClr val="30438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0438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2D438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7" name="Google Shape;147;p19"/>
          <p:cNvSpPr txBox="1"/>
          <p:nvPr/>
        </p:nvSpPr>
        <p:spPr>
          <a:xfrm>
            <a:off x="368250" y="557700"/>
            <a:ext cx="8407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Improve strains with  Hybrid ML/AI:</a:t>
            </a:r>
            <a:endParaRPr b="1" sz="1500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Neural Mechanistic Modeling (NMM) and Active Learning</a:t>
            </a:r>
            <a:endParaRPr b="1" sz="1500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8" name="Google Shape;148;p19"/>
          <p:cNvSpPr/>
          <p:nvPr/>
        </p:nvSpPr>
        <p:spPr>
          <a:xfrm>
            <a:off x="4983125" y="3578900"/>
            <a:ext cx="1350300" cy="762600"/>
          </a:xfrm>
          <a:prstGeom prst="roundRect">
            <a:avLst>
              <a:gd fmla="val 12274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 dir="4920000" dist="9525">
              <a:srgbClr val="9A3350">
                <a:alpha val="20000"/>
              </a:srgbClr>
            </a:outerShdw>
          </a:effectLst>
        </p:spPr>
        <p:txBody>
          <a:bodyPr anchorCtr="0" anchor="t" bIns="91425" lIns="45700" spcFirstLastPara="1" rIns="45700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304380"/>
                </a:solidFill>
                <a:latin typeface="Lexend"/>
                <a:ea typeface="Lexend"/>
                <a:cs typeface="Lexend"/>
                <a:sym typeface="Lexend"/>
              </a:rPr>
              <a:t>Build</a:t>
            </a:r>
            <a:endParaRPr b="1" sz="1100">
              <a:solidFill>
                <a:srgbClr val="30438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High Throughput, automated system, creates variants following DOE</a:t>
            </a:r>
            <a:endParaRPr/>
          </a:p>
        </p:txBody>
      </p:sp>
      <p:sp>
        <p:nvSpPr>
          <p:cNvPr id="149" name="Google Shape;149;p19"/>
          <p:cNvSpPr/>
          <p:nvPr/>
        </p:nvSpPr>
        <p:spPr>
          <a:xfrm>
            <a:off x="5412875" y="2363425"/>
            <a:ext cx="1412700" cy="891000"/>
          </a:xfrm>
          <a:prstGeom prst="roundRect">
            <a:avLst>
              <a:gd fmla="val 12274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 dir="4920000" dist="9525">
              <a:srgbClr val="9A3350">
                <a:alpha val="20000"/>
              </a:srgbClr>
            </a:outerShdw>
          </a:effectLst>
        </p:spPr>
        <p:txBody>
          <a:bodyPr anchorCtr="0" anchor="t" bIns="91425" lIns="45700" spcFirstLastPara="1" rIns="45700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304380"/>
                </a:solidFill>
                <a:latin typeface="Lexend"/>
                <a:ea typeface="Lexend"/>
                <a:cs typeface="Lexend"/>
                <a:sym typeface="Lexend"/>
              </a:rPr>
              <a:t>Design</a:t>
            </a:r>
            <a:endParaRPr b="1" sz="1100">
              <a:solidFill>
                <a:srgbClr val="30438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AI/ML Pipeline uses Using AMN in a hybrid active learning system to create Design of Experiments and procedure set</a:t>
            </a:r>
            <a:endParaRPr/>
          </a:p>
        </p:txBody>
      </p:sp>
      <p:sp>
        <p:nvSpPr>
          <p:cNvPr id="150" name="Google Shape;150;p19"/>
          <p:cNvSpPr/>
          <p:nvPr/>
        </p:nvSpPr>
        <p:spPr>
          <a:xfrm>
            <a:off x="281275" y="2989200"/>
            <a:ext cx="1286100" cy="1153200"/>
          </a:xfrm>
          <a:prstGeom prst="roundRect">
            <a:avLst>
              <a:gd fmla="val 12274" name="adj"/>
            </a:avLst>
          </a:prstGeom>
          <a:noFill/>
          <a:ln>
            <a:noFill/>
          </a:ln>
        </p:spPr>
        <p:txBody>
          <a:bodyPr anchorCtr="0" anchor="t" bIns="91425" lIns="45700" spcFirstLastPara="1" rIns="45700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04380"/>
                </a:solidFill>
                <a:latin typeface="Lexend"/>
                <a:ea typeface="Lexend"/>
                <a:cs typeface="Lexend"/>
                <a:sym typeface="Lexend"/>
              </a:rPr>
              <a:t>Bioprospect</a:t>
            </a:r>
            <a:endParaRPr b="1" sz="1100">
              <a:solidFill>
                <a:srgbClr val="30438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Collect samples from best environments with gas systems from start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2D438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51" name="Google Shape;15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726726" y="3555805"/>
            <a:ext cx="309238" cy="569632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9"/>
          <p:cNvSpPr/>
          <p:nvPr/>
        </p:nvSpPr>
        <p:spPr>
          <a:xfrm>
            <a:off x="1527358" y="3393771"/>
            <a:ext cx="111600" cy="154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19050">
            <a:solidFill>
              <a:srgbClr val="30438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9"/>
          <p:cNvSpPr/>
          <p:nvPr/>
        </p:nvSpPr>
        <p:spPr>
          <a:xfrm>
            <a:off x="2998779" y="3348200"/>
            <a:ext cx="111600" cy="154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19050">
            <a:solidFill>
              <a:srgbClr val="30438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9"/>
          <p:cNvSpPr/>
          <p:nvPr/>
        </p:nvSpPr>
        <p:spPr>
          <a:xfrm>
            <a:off x="1607925" y="3018650"/>
            <a:ext cx="1350300" cy="675000"/>
          </a:xfrm>
          <a:prstGeom prst="roundRect">
            <a:avLst>
              <a:gd fmla="val 12274" name="adj"/>
            </a:avLst>
          </a:prstGeom>
          <a:noFill/>
          <a:ln>
            <a:noFill/>
          </a:ln>
        </p:spPr>
        <p:txBody>
          <a:bodyPr anchorCtr="0" anchor="t" bIns="91425" lIns="45700" spcFirstLastPara="1" rIns="45700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04380"/>
                </a:solidFill>
                <a:latin typeface="Lexend"/>
                <a:ea typeface="Lexend"/>
                <a:cs typeface="Lexend"/>
                <a:sym typeface="Lexend"/>
              </a:rPr>
              <a:t>Screen</a:t>
            </a:r>
            <a:endParaRPr b="1" sz="1100">
              <a:solidFill>
                <a:srgbClr val="30438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Test isolates for growth characteristics. Send for 16s strain identification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2D438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55" name="Google Shape;155;p19"/>
          <p:cNvSpPr txBox="1"/>
          <p:nvPr/>
        </p:nvSpPr>
        <p:spPr>
          <a:xfrm>
            <a:off x="4642350" y="2659975"/>
            <a:ext cx="675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C4587"/>
                </a:solidFill>
                <a:latin typeface="Lexend"/>
                <a:ea typeface="Lexend"/>
                <a:cs typeface="Lexend"/>
                <a:sym typeface="Lexend"/>
              </a:rPr>
              <a:t>DBTL</a:t>
            </a:r>
            <a:endParaRPr b="1" sz="1100">
              <a:solidFill>
                <a:srgbClr val="1C4587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C4587"/>
                </a:solidFill>
                <a:latin typeface="Lexend"/>
                <a:ea typeface="Lexend"/>
                <a:cs typeface="Lexend"/>
                <a:sym typeface="Lexend"/>
              </a:rPr>
              <a:t>CYCLE</a:t>
            </a:r>
            <a:endParaRPr b="1" sz="1100">
              <a:solidFill>
                <a:srgbClr val="1C4587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56" name="Google Shape;156;p19"/>
          <p:cNvSpPr/>
          <p:nvPr/>
        </p:nvSpPr>
        <p:spPr>
          <a:xfrm>
            <a:off x="4687575" y="2659975"/>
            <a:ext cx="154800" cy="1542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noFill/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9"/>
          <p:cNvSpPr/>
          <p:nvPr/>
        </p:nvSpPr>
        <p:spPr>
          <a:xfrm rot="10800000">
            <a:off x="5138250" y="3099925"/>
            <a:ext cx="154800" cy="1542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noFill/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9"/>
          <p:cNvSpPr/>
          <p:nvPr/>
        </p:nvSpPr>
        <p:spPr>
          <a:xfrm>
            <a:off x="334550" y="4510475"/>
            <a:ext cx="8722800" cy="448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In our Neural Mechanistic Model (NMM) approach creates a neural network which contains the strain metabolic network. Peer reviewed paper on NMM by Sirius Co-Founder Jean-Loup Faulon PhD. </a:t>
            </a:r>
            <a:r>
              <a:rPr lang="en" sz="10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https://doi.org/10.1038/s41467-023-40380-0</a:t>
            </a:r>
            <a:endParaRPr sz="1000">
              <a:solidFill>
                <a:srgbClr val="222222"/>
              </a:solidFill>
            </a:endParaRPr>
          </a:p>
        </p:txBody>
      </p:sp>
      <p:sp>
        <p:nvSpPr>
          <p:cNvPr id="159" name="Google Shape;159;p19"/>
          <p:cNvSpPr/>
          <p:nvPr/>
        </p:nvSpPr>
        <p:spPr>
          <a:xfrm>
            <a:off x="7241375" y="3477075"/>
            <a:ext cx="1286100" cy="891000"/>
          </a:xfrm>
          <a:prstGeom prst="roundRect">
            <a:avLst>
              <a:gd fmla="val 12274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 dir="4920000" dist="9525">
              <a:srgbClr val="9A3350">
                <a:alpha val="20000"/>
              </a:srgbClr>
            </a:outerShdw>
          </a:effectLst>
        </p:spPr>
        <p:txBody>
          <a:bodyPr anchorCtr="0" anchor="t" bIns="91425" lIns="45700" spcFirstLastPara="1" rIns="45700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04380"/>
                </a:solidFill>
                <a:latin typeface="Lexend"/>
                <a:ea typeface="Lexend"/>
                <a:cs typeface="Lexend"/>
                <a:sym typeface="Lexend"/>
              </a:rPr>
              <a:t>Optimized</a:t>
            </a:r>
            <a:endParaRPr b="1" sz="1100">
              <a:solidFill>
                <a:srgbClr val="30438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04380"/>
                </a:solidFill>
                <a:latin typeface="Lexend"/>
                <a:ea typeface="Lexend"/>
                <a:cs typeface="Lexend"/>
                <a:sym typeface="Lexend"/>
              </a:rPr>
              <a:t>Process</a:t>
            </a:r>
            <a:endParaRPr b="1" sz="1100">
              <a:solidFill>
                <a:srgbClr val="30438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04380"/>
                </a:solidFill>
                <a:latin typeface="Lexend"/>
                <a:ea typeface="Lexend"/>
                <a:cs typeface="Lexend"/>
                <a:sym typeface="Lexend"/>
              </a:rPr>
              <a:t>Improved Titer, Rate, Yield</a:t>
            </a:r>
            <a:endParaRPr sz="700">
              <a:solidFill>
                <a:srgbClr val="30438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0438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2D438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0"/>
          <p:cNvSpPr/>
          <p:nvPr/>
        </p:nvSpPr>
        <p:spPr>
          <a:xfrm>
            <a:off x="6729225" y="1791375"/>
            <a:ext cx="1852800" cy="2493600"/>
          </a:xfrm>
          <a:prstGeom prst="roundRect">
            <a:avLst>
              <a:gd fmla="val 12274" name="adj"/>
            </a:avLst>
          </a:prstGeom>
          <a:noFill/>
          <a:ln>
            <a:noFill/>
          </a:ln>
        </p:spPr>
        <p:txBody>
          <a:bodyPr anchorCtr="0" anchor="t" bIns="91425" lIns="45700" spcFirstLastPara="1" rIns="45700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2D438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04380"/>
                </a:solidFill>
                <a:latin typeface="Lexend"/>
                <a:ea typeface="Lexend"/>
                <a:cs typeface="Lexend"/>
                <a:sym typeface="Lexend"/>
              </a:rPr>
              <a:t>OUTPUT</a:t>
            </a:r>
            <a:endParaRPr b="1" sz="1300">
              <a:solidFill>
                <a:srgbClr val="30438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Automatically get the scripts to automate the robotics &amp; building part </a:t>
            </a:r>
            <a:endParaRPr b="1" sz="1300">
              <a:solidFill>
                <a:srgbClr val="2D438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65" name="Google Shape;165;p20"/>
          <p:cNvSpPr/>
          <p:nvPr/>
        </p:nvSpPr>
        <p:spPr>
          <a:xfrm>
            <a:off x="561975" y="1791375"/>
            <a:ext cx="1852800" cy="2493600"/>
          </a:xfrm>
          <a:prstGeom prst="roundRect">
            <a:avLst>
              <a:gd fmla="val 12274" name="adj"/>
            </a:avLst>
          </a:prstGeom>
          <a:noFill/>
          <a:ln>
            <a:noFill/>
          </a:ln>
        </p:spPr>
        <p:txBody>
          <a:bodyPr anchorCtr="0" anchor="t" bIns="91425" lIns="45700" spcFirstLastPara="1" rIns="45700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2D438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04380"/>
                </a:solidFill>
                <a:latin typeface="Lexend"/>
                <a:ea typeface="Lexend"/>
                <a:cs typeface="Lexend"/>
                <a:sym typeface="Lexend"/>
              </a:rPr>
              <a:t>INPUT</a:t>
            </a:r>
            <a:endParaRPr b="1" sz="1300">
              <a:solidFill>
                <a:srgbClr val="30438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Your target molecule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and host organism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2D438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66" name="Google Shape;166;p20"/>
          <p:cNvSpPr txBox="1"/>
          <p:nvPr>
            <p:ph idx="1" type="body"/>
          </p:nvPr>
        </p:nvSpPr>
        <p:spPr>
          <a:xfrm>
            <a:off x="468000" y="795528"/>
            <a:ext cx="82080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SYNBIOCAD: AN AUTOMATION AI/ML SOFTWARE TO</a:t>
            </a:r>
            <a:endParaRPr b="1" sz="1500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85200C"/>
                </a:solidFill>
                <a:latin typeface="Lexend"/>
                <a:ea typeface="Lexend"/>
                <a:cs typeface="Lexend"/>
                <a:sym typeface="Lexend"/>
              </a:rPr>
              <a:t>SIMPLIFY, AUTOMATE, AND ACCELERATE SYNBIO DESIGN &amp; ENGINEERING</a:t>
            </a:r>
            <a:endParaRPr b="1" sz="1500">
              <a:solidFill>
                <a:srgbClr val="85200C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67" name="Google Shape;16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4425" y="3186788"/>
            <a:ext cx="1082400" cy="942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4025" y="3063425"/>
            <a:ext cx="548700" cy="9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/>
          <p:nvPr/>
        </p:nvSpPr>
        <p:spPr>
          <a:xfrm>
            <a:off x="350350" y="225950"/>
            <a:ext cx="1952700" cy="2103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1C4587"/>
              </a:gs>
              <a:gs pos="100000">
                <a:srgbClr val="FF0000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SynBioCAD AUTOMATION</a:t>
            </a:r>
            <a:endParaRPr sz="10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70" name="Google Shape;170;p20"/>
          <p:cNvSpPr/>
          <p:nvPr/>
        </p:nvSpPr>
        <p:spPr>
          <a:xfrm>
            <a:off x="2629075" y="1791350"/>
            <a:ext cx="1852800" cy="2493600"/>
          </a:xfrm>
          <a:prstGeom prst="roundRect">
            <a:avLst>
              <a:gd fmla="val 12274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 dir="4920000" dist="9525">
              <a:srgbClr val="9A3350">
                <a:alpha val="20000"/>
              </a:srgbClr>
            </a:outerShdw>
          </a:effectLst>
        </p:spPr>
        <p:txBody>
          <a:bodyPr anchorCtr="0" anchor="t" bIns="91425" lIns="45700" spcFirstLastPara="1" rIns="45700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2D438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04380"/>
                </a:solidFill>
                <a:latin typeface="Lexend"/>
                <a:ea typeface="Lexend"/>
                <a:cs typeface="Lexend"/>
                <a:sym typeface="Lexend"/>
              </a:rPr>
              <a:t>RETROSYNTHESIS</a:t>
            </a:r>
            <a:endParaRPr b="1" sz="1300">
              <a:solidFill>
                <a:srgbClr val="30438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We construct &amp; rank the metabolic pathways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to produce the target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300">
              <a:solidFill>
                <a:srgbClr val="2D438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7925" y="3017054"/>
            <a:ext cx="703396" cy="986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 rotWithShape="1">
          <a:blip r:embed="rId6">
            <a:alphaModFix/>
          </a:blip>
          <a:srcRect b="2162" l="2333" r="50054" t="76299"/>
          <a:stretch/>
        </p:blipFill>
        <p:spPr>
          <a:xfrm>
            <a:off x="3505464" y="3259759"/>
            <a:ext cx="830303" cy="37593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0"/>
          <p:cNvSpPr/>
          <p:nvPr/>
        </p:nvSpPr>
        <p:spPr>
          <a:xfrm>
            <a:off x="2303179" y="3144975"/>
            <a:ext cx="111600" cy="154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19050">
            <a:solidFill>
              <a:srgbClr val="30438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0"/>
          <p:cNvSpPr/>
          <p:nvPr/>
        </p:nvSpPr>
        <p:spPr>
          <a:xfrm>
            <a:off x="6593829" y="3144975"/>
            <a:ext cx="111600" cy="154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19050">
            <a:solidFill>
              <a:srgbClr val="30438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0"/>
          <p:cNvSpPr/>
          <p:nvPr/>
        </p:nvSpPr>
        <p:spPr>
          <a:xfrm>
            <a:off x="4564850" y="1791375"/>
            <a:ext cx="1852800" cy="2493600"/>
          </a:xfrm>
          <a:prstGeom prst="roundRect">
            <a:avLst>
              <a:gd fmla="val 12274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 dir="4920000" dist="9525">
              <a:srgbClr val="9A3350">
                <a:alpha val="20000"/>
              </a:srgbClr>
            </a:outerShdw>
          </a:effectLst>
        </p:spPr>
        <p:txBody>
          <a:bodyPr anchorCtr="0" anchor="t" bIns="91425" lIns="45700" spcFirstLastPara="1" rIns="45700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2D438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04380"/>
                </a:solidFill>
                <a:latin typeface="Lexend"/>
                <a:ea typeface="Lexend"/>
                <a:cs typeface="Lexend"/>
                <a:sym typeface="Lexend"/>
              </a:rPr>
              <a:t>GENETIC DESIGN</a:t>
            </a:r>
            <a:endParaRPr b="1" sz="1300">
              <a:solidFill>
                <a:srgbClr val="30438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We assemble the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genetic parts to build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selected pathway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2D438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76" name="Google Shape;176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64874" y="3043149"/>
            <a:ext cx="1469744" cy="1077812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0"/>
          <p:cNvSpPr txBox="1"/>
          <p:nvPr>
            <p:ph idx="1" type="body"/>
          </p:nvPr>
        </p:nvSpPr>
        <p:spPr>
          <a:xfrm>
            <a:off x="593400" y="1345175"/>
            <a:ext cx="8082600" cy="153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*COMMERCIAL FORK OF SYNBIOCAD OPENSOURCE, CREATED BY OUR CTO</a:t>
            </a:r>
            <a:endParaRPr b="1" sz="1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8" name="Google Shape;178;p20"/>
          <p:cNvSpPr txBox="1"/>
          <p:nvPr/>
        </p:nvSpPr>
        <p:spPr>
          <a:xfrm>
            <a:off x="441975" y="4355050"/>
            <a:ext cx="8442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22222"/>
                </a:solidFill>
              </a:rPr>
              <a:t>We use active learning (ML) and AI to create superior Design of Experiments which reduces the number of required steps</a:t>
            </a:r>
            <a:r>
              <a:rPr lang="en" sz="1000">
                <a:solidFill>
                  <a:srgbClr val="222222"/>
                </a:solidFill>
              </a:rPr>
              <a:t> </a:t>
            </a:r>
            <a:r>
              <a:rPr lang="en" sz="1000">
                <a:solidFill>
                  <a:srgbClr val="222222"/>
                </a:solidFill>
              </a:rPr>
              <a:t>for creating optimized solutions. We deploy this on our existing SynBioCad framework. Peer reviewed paper on SynBioCad by CTO and co-founder Joan Hérisson PhD. </a:t>
            </a:r>
            <a:r>
              <a:rPr lang="en" sz="1000" u="sng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https://www.nature.com/articles/s41467-022-32661-x</a:t>
            </a:r>
            <a:endParaRPr sz="1000">
              <a:solidFill>
                <a:srgbClr val="22222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/>
          <p:nvPr/>
        </p:nvSpPr>
        <p:spPr>
          <a:xfrm>
            <a:off x="500925" y="1607275"/>
            <a:ext cx="8342400" cy="2247600"/>
          </a:xfrm>
          <a:prstGeom prst="roundRect">
            <a:avLst>
              <a:gd fmla="val 9545" name="adj"/>
            </a:avLst>
          </a:prstGeom>
          <a:solidFill>
            <a:srgbClr val="FFFFFF"/>
          </a:solidFill>
          <a:ln cap="flat" cmpd="sng" w="28575">
            <a:solidFill>
              <a:srgbClr val="304380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4920000" dist="9525">
              <a:srgbClr val="9A3350">
                <a:alpha val="25000"/>
              </a:srgbClr>
            </a:outerShdw>
          </a:effectLst>
        </p:spPr>
        <p:txBody>
          <a:bodyPr anchorCtr="0" anchor="ctr" bIns="91425" lIns="137150" spcFirstLastPara="1" rIns="521207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84" name="Google Shape;184;p21"/>
          <p:cNvSpPr txBox="1"/>
          <p:nvPr>
            <p:ph idx="1" type="body"/>
          </p:nvPr>
        </p:nvSpPr>
        <p:spPr>
          <a:xfrm>
            <a:off x="530700" y="769015"/>
            <a:ext cx="8082600" cy="842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9A3350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Business Model</a:t>
            </a:r>
            <a:endParaRPr sz="1900">
              <a:solidFill>
                <a:srgbClr val="9A3350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9A3350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Engage with Customers With CDMO Model</a:t>
            </a:r>
            <a:endParaRPr sz="1900">
              <a:solidFill>
                <a:srgbClr val="9A3350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85" name="Google Shape;185;p21"/>
          <p:cNvSpPr/>
          <p:nvPr/>
        </p:nvSpPr>
        <p:spPr>
          <a:xfrm>
            <a:off x="350350" y="225950"/>
            <a:ext cx="1547100" cy="2103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1C4587"/>
              </a:gs>
              <a:gs pos="100000">
                <a:srgbClr val="FF0000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Business Model</a:t>
            </a:r>
            <a:endParaRPr sz="10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86" name="Google Shape;186;p21"/>
          <p:cNvSpPr/>
          <p:nvPr/>
        </p:nvSpPr>
        <p:spPr>
          <a:xfrm>
            <a:off x="592875" y="1703453"/>
            <a:ext cx="1762500" cy="577200"/>
          </a:xfrm>
          <a:prstGeom prst="homePlate">
            <a:avLst>
              <a:gd fmla="val 50000" name="adj"/>
            </a:avLst>
          </a:prstGeom>
          <a:solidFill>
            <a:srgbClr val="B82D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Develop New Models for Waste Carbon</a:t>
            </a:r>
            <a:endParaRPr sz="12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187" name="Google Shape;18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7200" y="100987"/>
            <a:ext cx="1167432" cy="38914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1"/>
          <p:cNvSpPr/>
          <p:nvPr/>
        </p:nvSpPr>
        <p:spPr>
          <a:xfrm>
            <a:off x="2382075" y="1703453"/>
            <a:ext cx="1762500" cy="577200"/>
          </a:xfrm>
          <a:prstGeom prst="homePlate">
            <a:avLst>
              <a:gd fmla="val 50000" name="adj"/>
            </a:avLst>
          </a:prstGeom>
          <a:solidFill>
            <a:srgbClr val="B82D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Engineer Commercial</a:t>
            </a:r>
            <a:endParaRPr sz="12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Strains</a:t>
            </a:r>
            <a:endParaRPr sz="12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89" name="Google Shape;189;p21"/>
          <p:cNvSpPr/>
          <p:nvPr/>
        </p:nvSpPr>
        <p:spPr>
          <a:xfrm>
            <a:off x="4144575" y="1703451"/>
            <a:ext cx="1762500" cy="389100"/>
          </a:xfrm>
          <a:prstGeom prst="homePlate">
            <a:avLst>
              <a:gd fmla="val 50000" name="adj"/>
            </a:avLst>
          </a:prstGeom>
          <a:solidFill>
            <a:srgbClr val="B82D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Spin Out</a:t>
            </a:r>
            <a:endParaRPr sz="12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90" name="Google Shape;190;p21"/>
          <p:cNvSpPr/>
          <p:nvPr/>
        </p:nvSpPr>
        <p:spPr>
          <a:xfrm>
            <a:off x="4144575" y="2156976"/>
            <a:ext cx="1762500" cy="357300"/>
          </a:xfrm>
          <a:prstGeom prst="homePlate">
            <a:avLst>
              <a:gd fmla="val 50000" name="adj"/>
            </a:avLst>
          </a:prstGeom>
          <a:solidFill>
            <a:srgbClr val="B82D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License</a:t>
            </a:r>
            <a:endParaRPr sz="12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91" name="Google Shape;191;p21"/>
          <p:cNvSpPr/>
          <p:nvPr/>
        </p:nvSpPr>
        <p:spPr>
          <a:xfrm>
            <a:off x="4144575" y="2578701"/>
            <a:ext cx="1762500" cy="336000"/>
          </a:xfrm>
          <a:prstGeom prst="homePlate">
            <a:avLst>
              <a:gd fmla="val 50000" name="adj"/>
            </a:avLst>
          </a:prstGeom>
          <a:solidFill>
            <a:srgbClr val="B82D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Join Venture</a:t>
            </a:r>
            <a:endParaRPr sz="12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92" name="Google Shape;192;p21"/>
          <p:cNvSpPr/>
          <p:nvPr/>
        </p:nvSpPr>
        <p:spPr>
          <a:xfrm>
            <a:off x="619575" y="3133225"/>
            <a:ext cx="3471600" cy="577200"/>
          </a:xfrm>
          <a:prstGeom prst="homePlate">
            <a:avLst>
              <a:gd fmla="val 50000" name="adj"/>
            </a:avLst>
          </a:prstGeom>
          <a:solidFill>
            <a:srgbClr val="B82D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Improve Customer</a:t>
            </a:r>
            <a:endParaRPr sz="12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Strains and Process</a:t>
            </a:r>
            <a:endParaRPr sz="12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93" name="Google Shape;193;p21"/>
          <p:cNvSpPr/>
          <p:nvPr/>
        </p:nvSpPr>
        <p:spPr>
          <a:xfrm>
            <a:off x="4144575" y="3253826"/>
            <a:ext cx="1762500" cy="336000"/>
          </a:xfrm>
          <a:prstGeom prst="homePlate">
            <a:avLst>
              <a:gd fmla="val 50000" name="adj"/>
            </a:avLst>
          </a:prstGeom>
          <a:solidFill>
            <a:srgbClr val="B82D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CDMO</a:t>
            </a:r>
            <a:endParaRPr sz="12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194" name="Google Shape;19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7075" y="1795450"/>
            <a:ext cx="2794825" cy="17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1"/>
          <p:cNvSpPr txBox="1"/>
          <p:nvPr>
            <p:ph idx="1" type="body"/>
          </p:nvPr>
        </p:nvSpPr>
        <p:spPr>
          <a:xfrm>
            <a:off x="697675" y="4025016"/>
            <a:ext cx="8082600" cy="505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9A3350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Earn Revenue From Mix of Service, License and Royalties</a:t>
            </a:r>
            <a:endParaRPr sz="1900">
              <a:solidFill>
                <a:srgbClr val="9A3350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